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2" r:id="rId5"/>
    <p:sldMasterId id="2147483793" r:id="rId6"/>
    <p:sldMasterId id="2147483794" r:id="rId7"/>
    <p:sldMasterId id="2147483795" r:id="rId8"/>
    <p:sldMasterId id="2147483796" r:id="rId9"/>
    <p:sldMasterId id="2147483797" r:id="rId10"/>
    <p:sldMasterId id="2147483798"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Lst>
  <p:sldSz cy="5143500" cx="9144000"/>
  <p:notesSz cx="6858000" cy="9144000"/>
  <p:embeddedFontLst>
    <p:embeddedFont>
      <p:font typeface="Red Hat Text Medium"/>
      <p:regular r:id="rId99"/>
      <p:bold r:id="rId100"/>
      <p:italic r:id="rId101"/>
      <p:boldItalic r:id="rId102"/>
    </p:embeddedFont>
    <p:embeddedFont>
      <p:font typeface="Proxima Nova"/>
      <p:regular r:id="rId103"/>
      <p:bold r:id="rId104"/>
      <p:italic r:id="rId105"/>
      <p:boldItalic r:id="rId106"/>
    </p:embeddedFont>
    <p:embeddedFont>
      <p:font typeface="Red Hat Display Medium"/>
      <p:regular r:id="rId107"/>
      <p:bold r:id="rId108"/>
      <p:italic r:id="rId109"/>
      <p:boldItalic r:id="rId110"/>
    </p:embeddedFont>
    <p:embeddedFont>
      <p:font typeface="Overpass Mono"/>
      <p:regular r:id="rId111"/>
      <p:bold r:id="rId112"/>
    </p:embeddedFont>
    <p:embeddedFont>
      <p:font typeface="Overpass SemiBold"/>
      <p:regular r:id="rId113"/>
      <p:bold r:id="rId114"/>
      <p:italic r:id="rId115"/>
      <p:boldItalic r:id="rId116"/>
    </p:embeddedFont>
    <p:embeddedFont>
      <p:font typeface="Roboto Mono"/>
      <p:regular r:id="rId117"/>
      <p:bold r:id="rId118"/>
      <p:italic r:id="rId119"/>
      <p:boldItalic r:id="rId120"/>
    </p:embeddedFont>
    <p:embeddedFont>
      <p:font typeface="Red Hat Text"/>
      <p:regular r:id="rId121"/>
      <p:bold r:id="rId122"/>
      <p:italic r:id="rId123"/>
      <p:boldItalic r:id="rId124"/>
    </p:embeddedFont>
    <p:embeddedFont>
      <p:font typeface="Overpass ExtraBold"/>
      <p:bold r:id="rId125"/>
      <p:boldItalic r:id="rId126"/>
    </p:embeddedFont>
    <p:embeddedFont>
      <p:font typeface="Overpass"/>
      <p:regular r:id="rId127"/>
      <p:bold r:id="rId128"/>
      <p:italic r:id="rId129"/>
      <p:boldItalic r:id="rId130"/>
    </p:embeddedFont>
    <p:embeddedFont>
      <p:font typeface="Overpass Light"/>
      <p:regular r:id="rId131"/>
      <p:bold r:id="rId132"/>
      <p:italic r:id="rId133"/>
      <p:boldItalic r:id="rId134"/>
    </p:embeddedFont>
    <p:embeddedFont>
      <p:font typeface="Red Hat Display"/>
      <p:regular r:id="rId135"/>
      <p:bold r:id="rId136"/>
      <p:italic r:id="rId137"/>
      <p:boldItalic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D400BD-5FF5-4185-8C7A-5BB1DB5302B2}">
  <a:tblStyle styleId="{AAD400BD-5FF5-4185-8C7A-5BB1DB5302B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07" Type="http://schemas.openxmlformats.org/officeDocument/2006/relationships/font" Target="fonts/RedHatDisplayMedium-regular.fntdata"/><Relationship Id="rId106" Type="http://schemas.openxmlformats.org/officeDocument/2006/relationships/font" Target="fonts/ProximaNova-boldItalic.fntdata"/><Relationship Id="rId105" Type="http://schemas.openxmlformats.org/officeDocument/2006/relationships/font" Target="fonts/ProximaNova-italic.fntdata"/><Relationship Id="rId104" Type="http://schemas.openxmlformats.org/officeDocument/2006/relationships/font" Target="fonts/ProximaNova-bold.fntdata"/><Relationship Id="rId109" Type="http://schemas.openxmlformats.org/officeDocument/2006/relationships/font" Target="fonts/RedHatDisplayMedium-italic.fntdata"/><Relationship Id="rId108" Type="http://schemas.openxmlformats.org/officeDocument/2006/relationships/font" Target="fonts/RedHatDisplayMedium-bold.fntdata"/><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103" Type="http://schemas.openxmlformats.org/officeDocument/2006/relationships/font" Target="fonts/ProximaNova-regular.fntdata"/><Relationship Id="rId102" Type="http://schemas.openxmlformats.org/officeDocument/2006/relationships/font" Target="fonts/RedHatTextMedium-boldItalic.fntdata"/><Relationship Id="rId101" Type="http://schemas.openxmlformats.org/officeDocument/2006/relationships/font" Target="fonts/RedHatTextMedium-italic.fntdata"/><Relationship Id="rId100" Type="http://schemas.openxmlformats.org/officeDocument/2006/relationships/font" Target="fonts/RedHatTextMedium-bold.fntdata"/><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129" Type="http://schemas.openxmlformats.org/officeDocument/2006/relationships/font" Target="fonts/Overpass-italic.fntdata"/><Relationship Id="rId128" Type="http://schemas.openxmlformats.org/officeDocument/2006/relationships/font" Target="fonts/Overpass-bold.fntdata"/><Relationship Id="rId127" Type="http://schemas.openxmlformats.org/officeDocument/2006/relationships/font" Target="fonts/Overpass-regular.fntdata"/><Relationship Id="rId126" Type="http://schemas.openxmlformats.org/officeDocument/2006/relationships/font" Target="fonts/OverpassExtraBold-boldItalic.fntdata"/><Relationship Id="rId26" Type="http://schemas.openxmlformats.org/officeDocument/2006/relationships/slide" Target="slides/slide14.xml"/><Relationship Id="rId121" Type="http://schemas.openxmlformats.org/officeDocument/2006/relationships/font" Target="fonts/RedHatText-regular.fntdata"/><Relationship Id="rId25" Type="http://schemas.openxmlformats.org/officeDocument/2006/relationships/slide" Target="slides/slide13.xml"/><Relationship Id="rId120" Type="http://schemas.openxmlformats.org/officeDocument/2006/relationships/font" Target="fonts/RobotoMono-boldItalic.fntdata"/><Relationship Id="rId28" Type="http://schemas.openxmlformats.org/officeDocument/2006/relationships/slide" Target="slides/slide16.xml"/><Relationship Id="rId27" Type="http://schemas.openxmlformats.org/officeDocument/2006/relationships/slide" Target="slides/slide15.xml"/><Relationship Id="rId125" Type="http://schemas.openxmlformats.org/officeDocument/2006/relationships/font" Target="fonts/OverpassExtraBold-bold.fntdata"/><Relationship Id="rId29" Type="http://schemas.openxmlformats.org/officeDocument/2006/relationships/slide" Target="slides/slide17.xml"/><Relationship Id="rId124" Type="http://schemas.openxmlformats.org/officeDocument/2006/relationships/font" Target="fonts/RedHatText-boldItalic.fntdata"/><Relationship Id="rId123" Type="http://schemas.openxmlformats.org/officeDocument/2006/relationships/font" Target="fonts/RedHatText-italic.fntdata"/><Relationship Id="rId122" Type="http://schemas.openxmlformats.org/officeDocument/2006/relationships/font" Target="fonts/RedHatText-bold.fntdata"/><Relationship Id="rId95" Type="http://schemas.openxmlformats.org/officeDocument/2006/relationships/slide" Target="slides/slide83.xml"/><Relationship Id="rId94" Type="http://schemas.openxmlformats.org/officeDocument/2006/relationships/slide" Target="slides/slide82.xml"/><Relationship Id="rId97" Type="http://schemas.openxmlformats.org/officeDocument/2006/relationships/slide" Target="slides/slide85.xml"/><Relationship Id="rId96" Type="http://schemas.openxmlformats.org/officeDocument/2006/relationships/slide" Target="slides/slide84.xml"/><Relationship Id="rId11" Type="http://schemas.openxmlformats.org/officeDocument/2006/relationships/slideMaster" Target="slideMasters/slideMaster7.xml"/><Relationship Id="rId99" Type="http://schemas.openxmlformats.org/officeDocument/2006/relationships/font" Target="fonts/RedHatTextMedium-regular.fntdata"/><Relationship Id="rId10" Type="http://schemas.openxmlformats.org/officeDocument/2006/relationships/slideMaster" Target="slideMasters/slideMaster6.xml"/><Relationship Id="rId98" Type="http://schemas.openxmlformats.org/officeDocument/2006/relationships/slide" Target="slides/slide86.xml"/><Relationship Id="rId13" Type="http://schemas.openxmlformats.org/officeDocument/2006/relationships/slide" Target="slides/slide1.xml"/><Relationship Id="rId12" Type="http://schemas.openxmlformats.org/officeDocument/2006/relationships/notesMaster" Target="notesMasters/notesMaster1.xml"/><Relationship Id="rId91" Type="http://schemas.openxmlformats.org/officeDocument/2006/relationships/slide" Target="slides/slide79.xml"/><Relationship Id="rId90" Type="http://schemas.openxmlformats.org/officeDocument/2006/relationships/slide" Target="slides/slide78.xml"/><Relationship Id="rId93" Type="http://schemas.openxmlformats.org/officeDocument/2006/relationships/slide" Target="slides/slide81.xml"/><Relationship Id="rId92" Type="http://schemas.openxmlformats.org/officeDocument/2006/relationships/slide" Target="slides/slide80.xml"/><Relationship Id="rId118" Type="http://schemas.openxmlformats.org/officeDocument/2006/relationships/font" Target="fonts/RobotoMono-bold.fntdata"/><Relationship Id="rId117" Type="http://schemas.openxmlformats.org/officeDocument/2006/relationships/font" Target="fonts/RobotoMono-regular.fntdata"/><Relationship Id="rId116" Type="http://schemas.openxmlformats.org/officeDocument/2006/relationships/font" Target="fonts/OverpassSemiBold-boldItalic.fntdata"/><Relationship Id="rId115" Type="http://schemas.openxmlformats.org/officeDocument/2006/relationships/font" Target="fonts/OverpassSemiBold-italic.fntdata"/><Relationship Id="rId119" Type="http://schemas.openxmlformats.org/officeDocument/2006/relationships/font" Target="fonts/RobotoMono-italic.fntdata"/><Relationship Id="rId15" Type="http://schemas.openxmlformats.org/officeDocument/2006/relationships/slide" Target="slides/slide3.xml"/><Relationship Id="rId110" Type="http://schemas.openxmlformats.org/officeDocument/2006/relationships/font" Target="fonts/RedHatDisplayMedium-boldItalic.fntdata"/><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14" Type="http://schemas.openxmlformats.org/officeDocument/2006/relationships/font" Target="fonts/OverpassSemiBold-bold.fntdata"/><Relationship Id="rId18" Type="http://schemas.openxmlformats.org/officeDocument/2006/relationships/slide" Target="slides/slide6.xml"/><Relationship Id="rId113" Type="http://schemas.openxmlformats.org/officeDocument/2006/relationships/font" Target="fonts/OverpassSemiBold-regular.fntdata"/><Relationship Id="rId112" Type="http://schemas.openxmlformats.org/officeDocument/2006/relationships/font" Target="fonts/OverpassMono-bold.fntdata"/><Relationship Id="rId111" Type="http://schemas.openxmlformats.org/officeDocument/2006/relationships/font" Target="fonts/OverpassMono-regular.fntdata"/><Relationship Id="rId84" Type="http://schemas.openxmlformats.org/officeDocument/2006/relationships/slide" Target="slides/slide72.xml"/><Relationship Id="rId83" Type="http://schemas.openxmlformats.org/officeDocument/2006/relationships/slide" Target="slides/slide71.xml"/><Relationship Id="rId86" Type="http://schemas.openxmlformats.org/officeDocument/2006/relationships/slide" Target="slides/slide74.xml"/><Relationship Id="rId85" Type="http://schemas.openxmlformats.org/officeDocument/2006/relationships/slide" Target="slides/slide73.xml"/><Relationship Id="rId88" Type="http://schemas.openxmlformats.org/officeDocument/2006/relationships/slide" Target="slides/slide76.xml"/><Relationship Id="rId87" Type="http://schemas.openxmlformats.org/officeDocument/2006/relationships/slide" Target="slides/slide75.xml"/><Relationship Id="rId89" Type="http://schemas.openxmlformats.org/officeDocument/2006/relationships/slide" Target="slides/slide77.xml"/><Relationship Id="rId80" Type="http://schemas.openxmlformats.org/officeDocument/2006/relationships/slide" Target="slides/slide68.xml"/><Relationship Id="rId82" Type="http://schemas.openxmlformats.org/officeDocument/2006/relationships/slide" Target="slides/slide70.xml"/><Relationship Id="rId81" Type="http://schemas.openxmlformats.org/officeDocument/2006/relationships/slide" Target="slides/slide6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1.xml"/><Relationship Id="rId72" Type="http://schemas.openxmlformats.org/officeDocument/2006/relationships/slide" Target="slides/slide60.xml"/><Relationship Id="rId75" Type="http://schemas.openxmlformats.org/officeDocument/2006/relationships/slide" Target="slides/slide63.xml"/><Relationship Id="rId74" Type="http://schemas.openxmlformats.org/officeDocument/2006/relationships/slide" Target="slides/slide62.xml"/><Relationship Id="rId77" Type="http://schemas.openxmlformats.org/officeDocument/2006/relationships/slide" Target="slides/slide65.xml"/><Relationship Id="rId76" Type="http://schemas.openxmlformats.org/officeDocument/2006/relationships/slide" Target="slides/slide64.xml"/><Relationship Id="rId79" Type="http://schemas.openxmlformats.org/officeDocument/2006/relationships/slide" Target="slides/slide67.xml"/><Relationship Id="rId78" Type="http://schemas.openxmlformats.org/officeDocument/2006/relationships/slide" Target="slides/slide66.xml"/><Relationship Id="rId71" Type="http://schemas.openxmlformats.org/officeDocument/2006/relationships/slide" Target="slides/slide59.xml"/><Relationship Id="rId70" Type="http://schemas.openxmlformats.org/officeDocument/2006/relationships/slide" Target="slides/slide58.xml"/><Relationship Id="rId138" Type="http://schemas.openxmlformats.org/officeDocument/2006/relationships/font" Target="fonts/RedHatDisplay-boldItalic.fntdata"/><Relationship Id="rId137" Type="http://schemas.openxmlformats.org/officeDocument/2006/relationships/font" Target="fonts/RedHatDisplay-italic.fntdata"/><Relationship Id="rId132" Type="http://schemas.openxmlformats.org/officeDocument/2006/relationships/font" Target="fonts/OverpassLight-bold.fntdata"/><Relationship Id="rId131" Type="http://schemas.openxmlformats.org/officeDocument/2006/relationships/font" Target="fonts/OverpassLight-regular.fntdata"/><Relationship Id="rId130" Type="http://schemas.openxmlformats.org/officeDocument/2006/relationships/font" Target="fonts/Overpass-boldItalic.fntdata"/><Relationship Id="rId136" Type="http://schemas.openxmlformats.org/officeDocument/2006/relationships/font" Target="fonts/RedHatDisplay-bold.fntdata"/><Relationship Id="rId135" Type="http://schemas.openxmlformats.org/officeDocument/2006/relationships/font" Target="fonts/RedHatDisplay-regular.fntdata"/><Relationship Id="rId134" Type="http://schemas.openxmlformats.org/officeDocument/2006/relationships/font" Target="fonts/OverpassLight-boldItalic.fntdata"/><Relationship Id="rId133" Type="http://schemas.openxmlformats.org/officeDocument/2006/relationships/font" Target="fonts/OverpassLight-italic.fntdata"/><Relationship Id="rId62" Type="http://schemas.openxmlformats.org/officeDocument/2006/relationships/slide" Target="slides/slide50.xml"/><Relationship Id="rId61" Type="http://schemas.openxmlformats.org/officeDocument/2006/relationships/slide" Target="slides/slide49.xml"/><Relationship Id="rId64" Type="http://schemas.openxmlformats.org/officeDocument/2006/relationships/slide" Target="slides/slide52.xml"/><Relationship Id="rId63" Type="http://schemas.openxmlformats.org/officeDocument/2006/relationships/slide" Target="slides/slide51.xml"/><Relationship Id="rId66" Type="http://schemas.openxmlformats.org/officeDocument/2006/relationships/slide" Target="slides/slide54.xml"/><Relationship Id="rId65" Type="http://schemas.openxmlformats.org/officeDocument/2006/relationships/slide" Target="slides/slide53.xml"/><Relationship Id="rId68" Type="http://schemas.openxmlformats.org/officeDocument/2006/relationships/slide" Target="slides/slide56.xml"/><Relationship Id="rId67" Type="http://schemas.openxmlformats.org/officeDocument/2006/relationships/slide" Target="slides/slide55.xml"/><Relationship Id="rId60" Type="http://schemas.openxmlformats.org/officeDocument/2006/relationships/slide" Target="slides/slide48.xml"/><Relationship Id="rId69" Type="http://schemas.openxmlformats.org/officeDocument/2006/relationships/slide" Target="slides/slide5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55" Type="http://schemas.openxmlformats.org/officeDocument/2006/relationships/slide" Target="slides/slide43.xml"/><Relationship Id="rId54" Type="http://schemas.openxmlformats.org/officeDocument/2006/relationships/slide" Target="slides/slide42.xml"/><Relationship Id="rId57" Type="http://schemas.openxmlformats.org/officeDocument/2006/relationships/slide" Target="slides/slide45.xml"/><Relationship Id="rId56" Type="http://schemas.openxmlformats.org/officeDocument/2006/relationships/slide" Target="slides/slide44.xml"/><Relationship Id="rId59" Type="http://schemas.openxmlformats.org/officeDocument/2006/relationships/slide" Target="slides/slide47.xml"/><Relationship Id="rId58"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ncf/landscape"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openshift.com/requesting-and-installing-lets-encrypt-certificates-for-openshift-4/"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igwFpZOUTnw"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7ece2b7e66_0_4174:notes"/>
          <p:cNvSpPr txBox="1"/>
          <p:nvPr>
            <p:ph idx="1" type="body"/>
          </p:nvPr>
        </p:nvSpPr>
        <p:spPr>
          <a:xfrm>
            <a:off x="685800" y="4343400"/>
            <a:ext cx="5486400" cy="411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38" name="Google Shape;1138;g7ece2b7e66_0_4174:notes"/>
          <p:cNvSpPr/>
          <p:nvPr>
            <p:ph idx="2" type="sldImg"/>
          </p:nvPr>
        </p:nvSpPr>
        <p:spPr>
          <a:xfrm>
            <a:off x="381394"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7ece2b7e66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7ece2b7e66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7ece2b7e66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7ece2b7e66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7ece2b7e66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7ece2b7e66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7ece2b7e66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7ece2b7e66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7ece2b7e66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7ece2b7e66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6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Secure mechanism for holding sensitive data e.g.</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Passwords and credentials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SSH Keys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Certificates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made available as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Environment variables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Volume mounts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Interaction with external systems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Encrypted in transit and at rest</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Having an easy-to-use, secure-by-default secret distribution mechanism is exactly what developers and ops need to solve the secrets management problem once and for all</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Because secret objects can be created independently of the pods that use them, there is less risk of the secret being exposed during the workflow of creating, viewing, and editing pods.</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A secret is only sent to a node if a pod on that node requires it. It is not written to disk. It is stored in a temporary file-storage facilities (tmpfs). It is deleted once the pod that depends on it is deleted.</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stored as plaintext in etcd however the etcd storage can be encrypted to remove the security risk</a:t>
            </a:r>
            <a:endParaRPr sz="1000">
              <a:solidFill>
                <a:schemeClr val="dk1"/>
              </a:solidFill>
              <a:latin typeface="Overpass"/>
              <a:ea typeface="Overpass"/>
              <a:cs typeface="Overpass"/>
              <a:sym typeface="Overpas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7ece2b7e66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7ece2b7e66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7ece2b7e66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7ece2b7e66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7ece2b7e66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7ece2b7e66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route exposes a service at a host name, like www.example.com, so that external clients can reach it by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DNS resolution for a host name is handled separately from routing. Admin may have configured a DNS wildcard entry that will resolve to the node that is running the OpenShift Container Platform router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Pods running on OpenShift, don’t need to go through the routing layer and can interact with each other directly through the services.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the router discovers the Pod endpoints via the service, it sends the Pod traffic directly to those endpoints and bypasses the service layer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863b5f947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863b5f947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and Kubernetes can handle stateful applications that require storage, too. Users create claims for storage, and OpenShift connects those claims to real storage volumes. When applications are deployed, OpenShift automatically connects the real storage into the container as specified by the end user. And, as applications move around in the cluster, the storage automatically follows them. Many different storage types are supported, from raw to block to file, both read-write-once and read-write-many.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7ece2b7e66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7ece2b7e66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ae644c1ad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ae644c1ad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e644c1ad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gae644c1adc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There are three types of application probes - httpGet, tcpSocket, and exec. They are all slightly different in how they probe the pods and containers</a:t>
            </a:r>
            <a:endParaRPr/>
          </a:p>
          <a:p>
            <a:pPr indent="0" lvl="0" marL="0" rtl="0" algn="l">
              <a:lnSpc>
                <a:spcPct val="100000"/>
              </a:lnSpc>
              <a:spcBef>
                <a:spcPts val="0"/>
              </a:spcBef>
              <a:spcAft>
                <a:spcPts val="0"/>
              </a:spcAft>
              <a:buSzPts val="1100"/>
              <a:buNone/>
            </a:pPr>
            <a:r>
              <a:rPr lang="en"/>
              <a:t>The httpGet probe makes a simple HTTP(S) connection. If the response code is between 200 and 399, the check is deemed successful. </a:t>
            </a:r>
            <a:endParaRPr/>
          </a:p>
          <a:p>
            <a:pPr indent="0" lvl="0" marL="0" rtl="0" algn="l">
              <a:lnSpc>
                <a:spcPct val="100000"/>
              </a:lnSpc>
              <a:spcBef>
                <a:spcPts val="0"/>
              </a:spcBef>
              <a:spcAft>
                <a:spcPts val="0"/>
              </a:spcAft>
              <a:buSzPts val="1100"/>
              <a:buNone/>
            </a:pPr>
            <a:r>
              <a:rPr lang="en"/>
              <a:t>The tcpSocket probe makes a pure socket connection to the identified port, and is only considered successful if the connection can complete.</a:t>
            </a:r>
            <a:endParaRPr/>
          </a:p>
          <a:p>
            <a:pPr indent="0" lvl="0" marL="0" rtl="0" algn="l">
              <a:lnSpc>
                <a:spcPct val="100000"/>
              </a:lnSpc>
              <a:spcBef>
                <a:spcPts val="0"/>
              </a:spcBef>
              <a:spcAft>
                <a:spcPts val="0"/>
              </a:spcAft>
              <a:buSzPts val="1100"/>
              <a:buNone/>
            </a:pPr>
            <a:r>
              <a:rPr lang="en"/>
              <a:t>Neither httpGet nor tcpSocket require anything special of the pods or containers being probed.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most powerful probe is exec. This probe actually results in the specified executable being run inside the designated pod’s container(s). If the exit code of the executable is zero, the probe is considered successful. The reason that this probe is so powerful is that any executable inside the specified container may be run. This could be a custom program that checks not only the process running in the specified container, but that checks other things in or even outside of the OpenShift environment to determine whether to a pass or fail is warranted.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ae644c1adc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8" name="Google Shape;1568;gae644c1adc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liveness probe determines whether or not a pod is alive and healthy. If a liveness probe fails, OpenShift will terminate the pod and then restart it with an exponential back-off delay.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ae644c1adc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4" name="Google Shape;1584;gae644c1adc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Readiness probes determine if a pod is able to receive traffic. It is possible that certain application instances may not be dead or require restart, but may also not be in a state where additional traffic should be sent to them. As an example, an application that has hit its CPU threshold or for some other reason cannot handle additional load may still be working fine, but sending new load to it may cause service disruptions.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a readiness probe fails a sufficient number of times, the pod is marked as not ready, and this causes it to be removed from any endpoint lists for services that would map to it. In this way, additional traffic going to the service is no longer balanced across pods that are not ready. Once the pod passes readiness checks again, it is marked ready, and this results in the pod being re-added to the endpoint lists. Then, traffic will again be distributed to the pod.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7ece2b7e66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7ece2b7e66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7ece2b7e66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7ece2b7e66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runs on a variety of infrastructure platforms, from bare metal to private cloud to public cloud.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7ece2b7e66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7ece2b7e66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types of hosts in an OpenShift environment. Workers are where user workload and various OpenShift components will land. Workers can be easily scaled and, on cloud providers, even scaled automatically based on cluster capacity.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7ece2b7e66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7ece2b7e66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type of host is the master. OpenShift uses 3 masters for high availability and cluster quorum. User workload does not run on the masters.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7ece2b7e66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7ece2b7e66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pod is the deployable and scheduleable unit in an OpenShift environment. While a pod may have more than one container, all containers in the pod share a single network namespace, and the pod receives a single IP address on the software defined network inside the cluster.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7ece2b7e66_0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7ece2b7e66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etcd is used to keep track of the state of everything in the cluster, from which users are logged in to where workload lives and more.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7ece2b7e66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7ece2b7e66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is built on Kubernetes, and its core components are still there and directly accessible via Kubernetes’ APIs.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7ece2b7e66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7ece2b7e66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7ece2b7e66_0_1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7ece2b7e66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brings its own web console with special features for both administrators and developers. OpenShift makes its features available through its own API endpoints which follow the same standard as other Kubernetes APIs using Custom Resource Definitions. OpenShift also brings a full lifecycle management solution that’s deeply integrated which allows for seamless and automatic cluster upgrades from within the cluster itself.</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7ece2b7e66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7ece2b7e66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includes a number of internal and support infrastructure services that make containers easier to use at scale.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7ece2b7e66_0_1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7ece2b7e66_0_1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because these services all run in pods as part of the platform, they can be orchestrated like any other workload and made to run across all hosts in the environment.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7ece2b7e66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7ece2b7e66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includes an integrated container image registry. This registry is tied into OpenShift’s own role-based access control, providing multi-tenancy benefits. Images that are built inside the platform using OpenShift’s native build features automatically land in this image registry. Being a fully OCI-compliant registry, images created outside of the environment can also be placed into the integrated registry as part of a larger software devleopment lifecycle (SDLC) process.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7ece2b7e66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7ece2b7e66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includes a cluster monitoring solution informed by the best practices of Red Hat’s own site reliability engineers (SREs). This preconfigured stack, based on Prometheus, Grafana, and Alertmanager helps platform administrators understand the health and capacity of the OpenShift cluster.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7ece2b7e66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7ece2b7e66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also includes a log aggregation solution based on Fluentd, Elasticsearch, and Kibana. This integrated solution makes it easy to visualize and corroborate log events for applications that are scaled to many instances, and, it, too, is tied into OpenShift’s role-based access control (RBAC) ensuring that only the right people see the logs they are supposed to.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7ece2b7e66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7ece2b7e66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extends Kubernetes ingress capabilities with an integrated router that bridges traffic from outside the cluster into the software defined network (SDN). This routing solution makes it easy for workload to be exposed and made accessible to consumers that are not inside the cluster.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ae644c1adc_0_22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ae644c1adc_0_2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THIS IS A MAP OF ALL THE CLOUD-NATIVE COMPONENTS YOU NEED TO CHOOSE FROM IN ORDER TO RUN CONTAINERS IN PRODUCTION</a:t>
            </a:r>
            <a:r>
              <a:rPr lang="en">
                <a:solidFill>
                  <a:schemeClr val="dk1"/>
                </a:solidFill>
              </a:rPr>
              <a:t>. It’s compiled by the Cloud Native Computing Foundation, the same open source governing body that is home to Kubernetes (which was its first project). It covers everything from infrastructure through application / developer services, as well as observability tools for the whole stack. It gets bigger and more complicated every few weeks, when a new revision rolls out. (Side note: this does not include serverless frameworks - that’s an entirely separate map)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Latest version of this map is always here:  </a:t>
            </a:r>
            <a:r>
              <a:rPr lang="en" u="sng">
                <a:solidFill>
                  <a:srgbClr val="1155CC"/>
                </a:solidFill>
                <a:hlinkClick r:id="rId2">
                  <a:extLst>
                    <a:ext uri="{A12FA001-AC4F-418D-AE19-62706E023703}">
                      <ahyp:hlinkClr val="tx"/>
                    </a:ext>
                  </a:extLst>
                </a:hlinkClick>
              </a:rPr>
              <a:t>https://github.com/cncf/landscape</a:t>
            </a:r>
            <a:r>
              <a:rPr lang="en">
                <a:solidFill>
                  <a:schemeClr val="dk1"/>
                </a:solidFill>
              </a:rPr>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70e215ea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70e215ea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7ece2b7e66_0_2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7ece2b7e66_0_2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This diagram shows how we are bringing full stack install automation on immutable infrastructure to OpenShift 4</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 the left, you see how OpenShift 3 installer works.  To install OpenShift 3, a user must first configure the underlying infrastructure provider, then deploy RHEL installs, then they can install OpenShift on top of that. From there, OpenShift and RHEL are upgraded and managed separately but must remain in synch.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 the right, you see  how OpenShift 4 installer works.  The OpenShift 4 includes RHEL CoreOS as a component of the product.  OpenShift 4 install will first configure the underlying provider, then spin up RHEL CoreOS Nodes, then deploy your Kubernetes cluster and cluster services on 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You go from configuring and managing 3 separate entities, to one full stack automated installation process.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e73593409_0_1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e7359340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Although possible to run every application on a single virtual machine, the operational overhead and resource cost of the multitude of extra VMs required generally invalidates the perceived benefits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Virtual machines have the advantage of providing hypervisor-level isolation for the application. However that comes at the cost of running a complete operating system for each application which consumes more memory and cpu. Furthermore, VMs compute and memory capacity is pre-defined and do not provide any elasticity or bursting more when an application requires more memory or computing power.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Containers provide isolation through taking advantage of kernel technologies like cgroups, kernel namespaces and SELinux which have been battle-tested and used for years at Google and US Department of Defense to provide application isolation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Since containers use a shared kernel and container host, they reduce the amount of resources required for the container itself and are more lightweight than virtual machines. Therefore, containers provide an unmatched agility that is not feasible with virtual machines for example it only takes a few seconds to start a new container. Furthermore, containers support a more flexible model when it comes to compute and memory resources and allow resource burst modes so that applications can consume more resources when required within the defined boundaries.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7ece2b7e66_0_2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7ece2b7e66_0_2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Customers aren’t just struggling to install OpenShift, they also struggle with upgrades and staying up to date with the latest patch and feature releases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Our goal is not just to simplify OpenShift installation, but to make upgrades seamless through a new fully automated, over the air update model.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want to make upgrading the OpenShift platform as easy as updating your mobile phone platform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7ece2b7e66_0_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7ece2b7e66_0_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Customers aren’t just struggling to install OpenShift, they also struggle with upgrades and staying up to date with the latest patch and feature releases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Our goal is not just to simplify OpenShift installation, but to make upgrades seamless through a new fully automated, over the air update model.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want to make upgrading the OpenShift platform as easy as updating your mobile phone platform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7ece2b7e66_0_2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7ece2b7e66_0_2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Customers aren’t just struggling to install OpenShift, they also struggle with upgrades and staying up to date with the latest patch and feature releases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Our goal is not just to simplify OpenShift installation, but to make upgrades seamless through a new fully automated, over the air update model.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want to make upgrading the OpenShift platform as easy as updating your mobile phone platform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863b5f9475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863b5f9475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ae644c1adc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ae644c1adc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ae644c1adc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ae644c1adc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CoreOS is a container-optimized appliance-like operating system designed explicitly as a component of OpenShift where everything runs as a container. However, not everything runs as an _orchestrated_ container scheduled by Kubernetes. </a:t>
            </a:r>
            <a:endParaRPr/>
          </a:p>
          <a:p>
            <a:pPr indent="0" lvl="0" marL="0" rtl="0" algn="l">
              <a:spcBef>
                <a:spcPts val="0"/>
              </a:spcBef>
              <a:spcAft>
                <a:spcPts val="0"/>
              </a:spcAft>
              <a:buNone/>
            </a:pPr>
            <a:r>
              <a:rPr lang="en"/>
              <a:t>Here we show the nature of “static” versus “scheduled” or “dynamic” pods on a CoreOS host. In this case we are focusing on one of the master hosts.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a9c885d951_0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a9c885d951_0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a:t>
            </a:r>
            <a:r>
              <a:rPr b="1" lang="en">
                <a:solidFill>
                  <a:schemeClr val="dk1"/>
                </a:solidFill>
              </a:rPr>
              <a:t>OpenShift 4, </a:t>
            </a:r>
            <a:r>
              <a:rPr lang="en">
                <a:solidFill>
                  <a:schemeClr val="dk1"/>
                </a:solidFill>
              </a:rPr>
              <a:t>there’s two primary </a:t>
            </a:r>
            <a:r>
              <a:rPr b="1" lang="en">
                <a:solidFill>
                  <a:schemeClr val="dk1"/>
                </a:solidFill>
              </a:rPr>
              <a:t>installation experiences: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Full Stack Automation</a:t>
            </a:r>
            <a:r>
              <a:rPr lang="en">
                <a:solidFill>
                  <a:schemeClr val="dk1"/>
                </a:solidFill>
              </a:rPr>
              <a:t>, where the installer controls all areas of the installation including infrastructure provisioning with an opinionated “best practices” deployment of OpenShift.</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Pre-existing infrastructure deployments</a:t>
            </a:r>
            <a:r>
              <a:rPr lang="en">
                <a:solidFill>
                  <a:schemeClr val="dk1"/>
                </a:solidFill>
              </a:rPr>
              <a:t>, where administrators are responsible for creating and managing their own infrastructure allowing greater customization and operational flexibility.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4.6, the supported provider list largely stays the same as 4.5 with the exception of extending Bare Metal support for installer provisioned infrastructure, new Government region support for AWS &amp; Azure, and support for deploying to VMware vSphere 7.0 in addition to 6.5 &amp; 6.7.</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8fdcc7c7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8fdcc7c7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Patrick Strick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OpenShift is a single product with multiple consumption models to give a choice to customers in order to balance their productivity and operational efforts versus the level control they need over the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OpenShift Dedicated:</a:t>
            </a:r>
            <a:r>
              <a:rPr lang="en">
                <a:solidFill>
                  <a:schemeClr val="dk1"/>
                </a:solidFill>
              </a:rPr>
              <a:t> a professionally managed, enterprise-grade Kubernetes by Red Hat on Amazon Web Services and Google Cloud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Azure Red Hat OpenShift: </a:t>
            </a:r>
            <a:r>
              <a:rPr lang="en">
                <a:solidFill>
                  <a:schemeClr val="dk1"/>
                </a:solidFill>
              </a:rPr>
              <a:t>Jointly engineered, operated, and supported by both Microsoft and Red Hat with an integrated support experience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Red Hat OpenShift on IBM Cloud</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OpenShift Container Platform:</a:t>
            </a:r>
            <a:r>
              <a:rPr lang="en">
                <a:solidFill>
                  <a:schemeClr val="dk1"/>
                </a:solidFill>
              </a:rPr>
              <a:t> secure Kubernetes platform on your own infrastructure. Build, deploy and manage your container-based applications consistently across cloud and on-premise infrastructure.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7ece2b7e66_0_2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7ece2b7e66_0_2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Customers aren’t just struggling to install OpenShift, they also struggle with upgrades and staying up to date with the latest patch and feature releases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Our goal is not just to simplify OpenShift installation, but to make upgrades seamless through a new fully automated, over the air update model.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want to make upgrading the OpenShift platform as easy as updating your mobile phone platform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7ece2b7e66_0_2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7ece2b7e66_0_2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The Operator Framework, which we launched last year, helps users automate the management of services that run on Kubernetes across multiple clouds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Operators are officially supported in OpenShift 4 and the OpenShift 4 installer includes more than 40 different operators, which manage the install and upgrades of various OpenShift cluster services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Operators have also been a big hit with ISV Partners and we are working with them to build operators and create a certified ISV partner ecosystem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7ece2b7e66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7ece2b7e66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7ece2b7e66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7ece2b7e66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The Operator Framework, which we launched last year, helps users automate the management of services that run on Kubernetes across multiple clouds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Operators are officially supported in OpenShift 4 and the OpenShift 4 installer includes more than 40 different operators, which manage the install and upgrades of various OpenShift cluster services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Operators have also been a big hit with ISV Partners and we are working with them to build operators and create a certified ISV partner ecosystem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7ece2b7e66_0_2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7ece2b7e66_0_2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7ece2b7e66_0_2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7ece2b7e66_0_2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7ece2b7e66_0_2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7ece2b7e66_0_2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ae644c1adc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ae644c1adc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Machine Config Operator provides cluster-level configuration, enables rolling upgrades, and prevents drift between new and existing nodes. The MCO is the heart of what makes RHCOS a kube-native operating system.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ae644c1adc_0_1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ae644c1adc_0_1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ae644c1adc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ae644c1adc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KubeVirt</a:t>
            </a:r>
            <a:endParaRPr/>
          </a:p>
          <a:p>
            <a:pPr indent="-298450" lvl="0" marL="457200" rtl="0" algn="l">
              <a:spcBef>
                <a:spcPts val="0"/>
              </a:spcBef>
              <a:spcAft>
                <a:spcPts val="0"/>
              </a:spcAft>
              <a:buSzPts val="1100"/>
              <a:buChar char="●"/>
            </a:pPr>
            <a:r>
              <a:rPr lang="en"/>
              <a:t>is a CNCF Sandbox project which provides a -- Virtualization API and runtime for Kubernetes in order to run and manage virtual machines.</a:t>
            </a:r>
            <a:endParaRPr/>
          </a:p>
          <a:p>
            <a:pPr indent="-298450" lvl="0" marL="457200" rtl="0" algn="l">
              <a:spcBef>
                <a:spcPts val="0"/>
              </a:spcBef>
              <a:spcAft>
                <a:spcPts val="0"/>
              </a:spcAft>
              <a:buSzPts val="1100"/>
              <a:buChar char="●"/>
            </a:pPr>
            <a:r>
              <a:rPr lang="en"/>
              <a:t>… natively on Kubernetes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ae644c1adc_0_2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ae644c1adc_0_2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ae644c1adc_0_2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ae644c1adc_0_2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ae644c1adc_0_2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ae644c1adc_0_2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7ece2b7e66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7ece2b7e66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ae644c1adc_0_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ae644c1adc_0_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ae644c1adc_0_2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ae644c1adc_0_2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ae644c1adc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ae644c1adc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ae644c1adc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ae644c1adc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ae644c1adc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ae644c1adc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ae644c1adc_0_1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ae644c1adc_0_1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ae644c1adc_0_2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ae644c1adc_0_2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Security Context Constraints (SCCs) allow administrators to control permissions for pods. </a:t>
            </a:r>
            <a:br>
              <a:rPr lang="en" sz="1200">
                <a:solidFill>
                  <a:schemeClr val="dk1"/>
                </a:solidFill>
                <a:latin typeface="Overpass"/>
                <a:ea typeface="Overpass"/>
                <a:cs typeface="Overpass"/>
                <a:sym typeface="Overpass"/>
              </a:rPr>
            </a:br>
            <a:r>
              <a:rPr lang="en" sz="1200">
                <a:solidFill>
                  <a:schemeClr val="dk1"/>
                </a:solidFill>
                <a:latin typeface="Overpass"/>
                <a:ea typeface="Overpass"/>
                <a:cs typeface="Overpass"/>
                <a:sym typeface="Overpass"/>
              </a:rPr>
              <a:t>SCCs define a set of conditions that a pod must run with in order to be accepted into the system. Red Hat has contributed this feature to Kubernetes as Pod Security Policies (PSPs). </a:t>
            </a:r>
            <a:endParaRPr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PSPs are not yet as mature as SCCs. We will enable customers to migrate from SCCs to PSPs as soon as we have feature parity. We are also working to ensure that SCCs support new settings available with PSPs. Additional information on these new settings is available in Kubernetes documentation.</a:t>
            </a:r>
            <a:endParaRPr sz="1200">
              <a:solidFill>
                <a:schemeClr val="dk1"/>
              </a:solidFill>
              <a:latin typeface="Overpass"/>
              <a:ea typeface="Overpass"/>
              <a:cs typeface="Overpass"/>
              <a:sym typeface="Overpass"/>
            </a:endParaRPr>
          </a:p>
          <a:p>
            <a:pPr indent="0" lvl="0" marL="0" rtl="0" algn="l">
              <a:spcBef>
                <a:spcPts val="80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ae644c1adc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ae644c1adc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Clr>
                <a:schemeClr val="dk1"/>
              </a:buClr>
              <a:buSzPts val="1000"/>
              <a:buFont typeface="Overpass"/>
              <a:buChar char="●"/>
            </a:pPr>
            <a:r>
              <a:rPr lang="en" sz="1400">
                <a:solidFill>
                  <a:schemeClr val="dk1"/>
                </a:solidFill>
                <a:highlight>
                  <a:schemeClr val="lt1"/>
                </a:highlight>
                <a:latin typeface="Overpass"/>
                <a:ea typeface="Overpass"/>
                <a:cs typeface="Overpass"/>
                <a:sym typeface="Overpass"/>
              </a:rPr>
              <a:t>For example:</a:t>
            </a:r>
            <a:br>
              <a:rPr lang="en" sz="1200">
                <a:solidFill>
                  <a:schemeClr val="dk1"/>
                </a:solidFill>
                <a:highlight>
                  <a:schemeClr val="lt1"/>
                </a:highlight>
                <a:latin typeface="Overpass"/>
                <a:ea typeface="Overpass"/>
                <a:cs typeface="Overpass"/>
                <a:sym typeface="Overpass"/>
              </a:rPr>
            </a:br>
            <a:r>
              <a:rPr lang="en" sz="1200" u="sng">
                <a:solidFill>
                  <a:schemeClr val="accent5"/>
                </a:solidFill>
                <a:highlight>
                  <a:schemeClr val="lt1"/>
                </a:highlight>
                <a:latin typeface="Overpass"/>
                <a:ea typeface="Overpass"/>
                <a:cs typeface="Overpass"/>
                <a:sym typeface="Overpass"/>
                <a:hlinkClick r:id="rId2">
                  <a:extLst>
                    <a:ext uri="{A12FA001-AC4F-418D-AE19-62706E023703}">
                      <ahyp:hlinkClr val="tx"/>
                    </a:ext>
                  </a:extLst>
                </a:hlinkClick>
              </a:rPr>
              <a:t>Requesting and Installing Let’s Encrypt Certificates for OpenShift 4</a:t>
            </a:r>
            <a:endParaRPr sz="1200">
              <a:latin typeface="Overpass"/>
              <a:ea typeface="Overpass"/>
              <a:cs typeface="Overpass"/>
              <a:sym typeface="Overpas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ae644c1ad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ae644c1ad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ae644c1ad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ae644c1ad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uses the Container Storage Operator(CSO), this will allow use to surface vulnerability data on the cluster overview dashboard: Note this is only for containers being managed by Quay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7ece2b7e66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7ece2b7e66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ae644c1ad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ae644c1ad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gae644c1adc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5" name="Google Shape;2595;gae644c1adc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52525"/>
              </a:solidFill>
              <a:highlight>
                <a:srgbClr val="FFFFFF"/>
              </a:highlight>
              <a:latin typeface="Red Hat Text"/>
              <a:ea typeface="Red Hat Text"/>
              <a:cs typeface="Red Hat Text"/>
              <a:sym typeface="Red Hat Text"/>
            </a:endParaRPr>
          </a:p>
          <a:p>
            <a:pPr indent="0" lvl="0" marL="0" rtl="0" algn="l">
              <a:spcBef>
                <a:spcPts val="0"/>
              </a:spcBef>
              <a:spcAft>
                <a:spcPts val="0"/>
              </a:spcAft>
              <a:buNone/>
            </a:pPr>
            <a:r>
              <a:t/>
            </a:r>
            <a:endParaRPr sz="1200">
              <a:solidFill>
                <a:srgbClr val="252525"/>
              </a:solidFill>
              <a:highlight>
                <a:srgbClr val="FFFFFF"/>
              </a:highlight>
              <a:latin typeface="Red Hat Text"/>
              <a:ea typeface="Red Hat Text"/>
              <a:cs typeface="Red Hat Text"/>
              <a:sym typeface="Red Hat Tex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gae644c1adc_1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9" name="Google Shape;2639;gae644c1adc_1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far we covered the serverless market.  But we have baked serverless capabilities into the platform with OpenShift Serverless enabling almost any containerized application to run Serverless. That means you can choose any programming language of choice and enable auto-scaling behavior, scaling up to meet demand and down even to zero.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Beyond auto-scaling for HTTP requests, you can trigger those serverless containers from a variety of event sources and receive events such as Kafka messages, file upload to Storage, Timers for recurring jobs and 100+ event sources like Salesforce, Service Now, E-mail, etc… powered by Camel-K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OpenShift Serverless is based on the open source project Knative, one of the fastest growing Serverless projects in the market.  This ensures that you don't suffer with lock-in concerns and can still get the innovation from a growing open source community.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are very happy to announce that OpenShift Serverless is now GA, which means you can take it to production and run anywhere OpenShift runs,  delivering a hybrid serverless experience with portability and flexibility.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a9c885d951_0_2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8" name="Google Shape;2678;ga9c885d951_0_2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Siamak Sadeghianfar</a:t>
            </a:r>
            <a:br>
              <a:rPr lang="en">
                <a:solidFill>
                  <a:schemeClr val="dk1"/>
                </a:solidFill>
              </a:rPr>
            </a:br>
            <a:r>
              <a:rPr lang="en">
                <a:solidFill>
                  <a:schemeClr val="dk1"/>
                </a:solidFill>
              </a:rPr>
              <a:t>Video: </a:t>
            </a:r>
            <a:r>
              <a:rPr lang="en" u="sng">
                <a:solidFill>
                  <a:schemeClr val="accent5"/>
                </a:solidFill>
                <a:hlinkClick r:id="rId2">
                  <a:extLst>
                    <a:ext uri="{A12FA001-AC4F-418D-AE19-62706E023703}">
                      <ahyp:hlinkClr val="tx"/>
                    </a:ext>
                  </a:extLst>
                </a:hlinkClick>
              </a:rPr>
              <a:t>https://youtu.be/igwFpZOUTnw</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7ece2b7e66_0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7ece2b7e66_0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ae644c1ad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ae644c1ad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8fdcc7c7fd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5" name="Google Shape;2715;g8fdcc7c7fd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Siamak Sadeghianfar</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Helm Chart is an application package that contains templates for a set of resources (e.g. deployment, service, etc)  that are necessary to run the application. A template uses variables that are substituted with values when the manifest is created. The chart includes a values file that describes how to configure the resources.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a Chart gets installed, the values in the values file is replaced in the Chart templates and a Release is produced which is an instance of a chart that is running in a Kubernetes cluster. You can install the same chart multiple times to create many releases.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Helm 3 does not have any serverside component (no Tiller)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Helm 3 is in Tech Preview on OCP 4.3</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863b5f9475_0_2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863b5f9475_0_2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8fdcc7c7fd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8fdcc7c7fd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Serena Nichols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gae644c1adc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ae644c1adc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7ece2b7e66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7ece2b7e66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ae644c1adc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ae644c1adc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ae644c1adc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0" name="Google Shape;2840;gae644c1adc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Jumping from 4.1 to 4.2 to 4.3 can be done in-place, via over the air upgrade. This process should be one click and painless, even though you need to do execute more of them than you are used 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can not (or will not) progress serially through minor versions, you must use the migration tool to “jump” a release.</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g7ece2b7e66_0_2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7ece2b7e66_0_2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points:</a:t>
            </a:r>
            <a:endParaRPr/>
          </a:p>
          <a:p>
            <a:pPr indent="0" lvl="0" marL="0" rtl="0" algn="l">
              <a:spcBef>
                <a:spcPts val="0"/>
              </a:spcBef>
              <a:spcAft>
                <a:spcPts val="0"/>
              </a:spcAft>
              <a:buNone/>
            </a:pPr>
            <a:r>
              <a:rPr lang="en"/>
              <a:t>Set with appropriate context from 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Practices like Agile and DevOps, infrastructures like public and private clouds all aim to make IT more responsive to changes in the needs of the business and focusing on services being delivered</a:t>
            </a:r>
            <a:endParaRPr/>
          </a:p>
          <a:p>
            <a:pPr indent="0" lvl="0" marL="0" rtl="0" algn="l">
              <a:spcBef>
                <a:spcPts val="0"/>
              </a:spcBef>
              <a:spcAft>
                <a:spcPts val="0"/>
              </a:spcAft>
              <a:buNone/>
            </a:pPr>
            <a:r>
              <a:rPr lang="en"/>
              <a:t>Traditional IT operations focused more on separate duties and uptime over resilience and recovery</a:t>
            </a:r>
            <a:endParaRPr/>
          </a:p>
          <a:p>
            <a:pPr indent="0" lvl="0" marL="0" rtl="0" algn="l">
              <a:spcBef>
                <a:spcPts val="0"/>
              </a:spcBef>
              <a:spcAft>
                <a:spcPts val="0"/>
              </a:spcAft>
              <a:buNone/>
            </a:pPr>
            <a:r>
              <a:rPr lang="en"/>
              <a:t>Changes are happening at a faster rate, both from external competitive pressure and from new IT practices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Alignment to story:</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Customer priority is business agility which requires a shift to service delivery ready infrastructures and broader view that provides room for innovation while preserving today’s requirements.</a:t>
            </a:r>
            <a:endParaRPr/>
          </a:p>
          <a:p>
            <a:pPr indent="0" lvl="0" marL="0" rtl="0" algn="l">
              <a:spcBef>
                <a:spcPts val="100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7ece2b7e66_0_3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7ece2b7e66_0_3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points:</a:t>
            </a:r>
            <a:endParaRPr/>
          </a:p>
          <a:p>
            <a:pPr indent="0" lvl="0" marL="0" rtl="0" algn="l">
              <a:spcBef>
                <a:spcPts val="0"/>
              </a:spcBef>
              <a:spcAft>
                <a:spcPts val="0"/>
              </a:spcAft>
              <a:buNone/>
            </a:pPr>
            <a:r>
              <a:rPr lang="en"/>
              <a:t>Set with appropriate context from 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Practices like Agile and DevOps, infrastructures like public and private clouds all aim to make IT more responsive to changes in the needs of the business and focusing on services being delivered</a:t>
            </a:r>
            <a:endParaRPr/>
          </a:p>
          <a:p>
            <a:pPr indent="0" lvl="0" marL="0" rtl="0" algn="l">
              <a:spcBef>
                <a:spcPts val="0"/>
              </a:spcBef>
              <a:spcAft>
                <a:spcPts val="0"/>
              </a:spcAft>
              <a:buNone/>
            </a:pPr>
            <a:r>
              <a:rPr lang="en"/>
              <a:t>Traditional IT operations focused more on separate duties and uptime over resilience and recovery</a:t>
            </a:r>
            <a:endParaRPr/>
          </a:p>
          <a:p>
            <a:pPr indent="0" lvl="0" marL="0" rtl="0" algn="l">
              <a:spcBef>
                <a:spcPts val="0"/>
              </a:spcBef>
              <a:spcAft>
                <a:spcPts val="0"/>
              </a:spcAft>
              <a:buNone/>
            </a:pPr>
            <a:r>
              <a:rPr lang="en"/>
              <a:t>Changes are happening at a faster rate, both from external competitive pressure and from new IT practices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Alignment to story:</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Customer priority is business agility which requires a shift to service delivery ready infrastructures and broader view that provides room for innovation while preserving today’s requirements.</a:t>
            </a:r>
            <a:endParaRPr/>
          </a:p>
          <a:p>
            <a:pPr indent="0" lvl="0" marL="0" rtl="0" algn="l">
              <a:spcBef>
                <a:spcPts val="100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863b5f9475_0_339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863b5f9475_0_3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gae644c1adc_1_2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ae644c1adc_1_2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863b5f9475_0_3824:notes"/>
          <p:cNvSpPr txBox="1"/>
          <p:nvPr>
            <p:ph idx="1" type="body"/>
          </p:nvPr>
        </p:nvSpPr>
        <p:spPr>
          <a:xfrm>
            <a:off x="685800" y="4343400"/>
            <a:ext cx="5486400" cy="411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967" name="Google Shape;2967;g863b5f9475_0_3824:notes"/>
          <p:cNvSpPr/>
          <p:nvPr>
            <p:ph idx="2" type="sldImg"/>
          </p:nvPr>
        </p:nvSpPr>
        <p:spPr>
          <a:xfrm>
            <a:off x="381394"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7ece2b7e66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7ece2b7e66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9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1.png"/><Relationship Id="rId3" Type="http://schemas.openxmlformats.org/officeDocument/2006/relationships/image" Target="../media/image10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5.png"/><Relationship Id="rId3" Type="http://schemas.openxmlformats.org/officeDocument/2006/relationships/image" Target="../media/image10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8.png"/><Relationship Id="rId3" Type="http://schemas.openxmlformats.org/officeDocument/2006/relationships/image" Target="../media/image1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8.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8.png"/><Relationship Id="rId6" Type="http://schemas.openxmlformats.org/officeDocument/2006/relationships/image" Target="../media/image117.png"/><Relationship Id="rId7" Type="http://schemas.openxmlformats.org/officeDocument/2006/relationships/image" Target="../media/image11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6.png"/><Relationship Id="rId3" Type="http://schemas.openxmlformats.org/officeDocument/2006/relationships/image" Target="../media/image11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5.png"/><Relationship Id="rId3" Type="http://schemas.openxmlformats.org/officeDocument/2006/relationships/image" Target="../media/image113.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7.png"/><Relationship Id="rId3" Type="http://schemas.openxmlformats.org/officeDocument/2006/relationships/image" Target="../media/image11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7.png"/><Relationship Id="rId3" Type="http://schemas.openxmlformats.org/officeDocument/2006/relationships/image" Target="../media/image113.png"/><Relationship Id="rId4" Type="http://schemas.openxmlformats.org/officeDocument/2006/relationships/image" Target="../media/image132.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1.png"/><Relationship Id="rId3" Type="http://schemas.openxmlformats.org/officeDocument/2006/relationships/image" Target="../media/image13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9.png"/><Relationship Id="rId3" Type="http://schemas.openxmlformats.org/officeDocument/2006/relationships/image" Target="../media/image13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4.png"/><Relationship Id="rId3" Type="http://schemas.openxmlformats.org/officeDocument/2006/relationships/image" Target="../media/image13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8.png"/><Relationship Id="rId3" Type="http://schemas.openxmlformats.org/officeDocument/2006/relationships/image" Target="../media/image13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0.png"/><Relationship Id="rId3" Type="http://schemas.openxmlformats.org/officeDocument/2006/relationships/image" Target="../media/image1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6.png"/><Relationship Id="rId3" Type="http://schemas.openxmlformats.org/officeDocument/2006/relationships/image" Target="../media/image13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23.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3.png"/><Relationship Id="rId7" Type="http://schemas.openxmlformats.org/officeDocument/2006/relationships/image" Target="../media/image4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4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4.png"/><Relationship Id="rId3"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 Id="rId3" Type="http://schemas.openxmlformats.org/officeDocument/2006/relationships/image" Target="../media/image4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4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4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8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8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6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 Id="rId3" Type="http://schemas.openxmlformats.org/officeDocument/2006/relationships/image" Target="../media/image6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9.png"/><Relationship Id="rId3" Type="http://schemas.openxmlformats.org/officeDocument/2006/relationships/image" Target="../media/image8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9.png"/><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0.png"/><Relationship Id="rId3" Type="http://schemas.openxmlformats.org/officeDocument/2006/relationships/image" Target="../media/image8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0.png"/><Relationship Id="rId3" Type="http://schemas.openxmlformats.org/officeDocument/2006/relationships/image" Target="../media/image82.png"/><Relationship Id="rId4" Type="http://schemas.openxmlformats.org/officeDocument/2006/relationships/image" Target="../media/image98.png"/><Relationship Id="rId5" Type="http://schemas.openxmlformats.org/officeDocument/2006/relationships/image" Target="../media/image89.png"/><Relationship Id="rId6" Type="http://schemas.openxmlformats.org/officeDocument/2006/relationships/image" Target="../media/image91.png"/><Relationship Id="rId7" Type="http://schemas.openxmlformats.org/officeDocument/2006/relationships/image" Target="../media/image9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8.png"/><Relationship Id="rId3" Type="http://schemas.openxmlformats.org/officeDocument/2006/relationships/image" Target="../media/image8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8.png"/><Relationship Id="rId3" Type="http://schemas.openxmlformats.org/officeDocument/2006/relationships/image" Target="../media/image82.png"/><Relationship Id="rId4" Type="http://schemas.openxmlformats.org/officeDocument/2006/relationships/image" Target="../media/image94.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5.png"/><Relationship Id="rId3" Type="http://schemas.openxmlformats.org/officeDocument/2006/relationships/image" Target="../media/image9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9.png"/><Relationship Id="rId3" Type="http://schemas.openxmlformats.org/officeDocument/2006/relationships/image" Target="../media/image10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7.png"/><Relationship Id="rId3" Type="http://schemas.openxmlformats.org/officeDocument/2006/relationships/image" Target="../media/image9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0.png"/><Relationship Id="rId3" Type="http://schemas.openxmlformats.org/officeDocument/2006/relationships/image" Target="../media/image9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10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01" name="Google Shape;801;p1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02" name="Google Shape;802;p1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03" name="Google Shape;803;p10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04" name="Google Shape;804;p10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805" name="Google Shape;805;p10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806" name="Google Shape;806;p1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07" name="Google Shape;807;p1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808" name="Shape 808"/>
        <p:cNvGrpSpPr/>
        <p:nvPr/>
      </p:nvGrpSpPr>
      <p:grpSpPr>
        <a:xfrm>
          <a:off x="0" y="0"/>
          <a:ext cx="0" cy="0"/>
          <a:chOff x="0" y="0"/>
          <a:chExt cx="0" cy="0"/>
        </a:xfrm>
      </p:grpSpPr>
      <p:sp>
        <p:nvSpPr>
          <p:cNvPr id="809" name="Google Shape;809;p106"/>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10" name="Google Shape;810;p10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811" name="Google Shape;811;p1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12" name="Google Shape;812;p10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813" name="Google Shape;813;p10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14" name="Google Shape;814;p10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815" name="Shape 815"/>
        <p:cNvGrpSpPr/>
        <p:nvPr/>
      </p:nvGrpSpPr>
      <p:grpSpPr>
        <a:xfrm>
          <a:off x="0" y="0"/>
          <a:ext cx="0" cy="0"/>
          <a:chOff x="0" y="0"/>
          <a:chExt cx="0" cy="0"/>
        </a:xfrm>
      </p:grpSpPr>
      <p:sp>
        <p:nvSpPr>
          <p:cNvPr id="816" name="Google Shape;816;p10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17" name="Google Shape;817;p10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18" name="Google Shape;818;p1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19" name="Google Shape;819;p10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20" name="Google Shape;820;p1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21" name="Google Shape;821;p1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22" name="Google Shape;822;p10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823" name="Shape 823"/>
        <p:cNvGrpSpPr/>
        <p:nvPr/>
      </p:nvGrpSpPr>
      <p:grpSpPr>
        <a:xfrm>
          <a:off x="0" y="0"/>
          <a:ext cx="0" cy="0"/>
          <a:chOff x="0" y="0"/>
          <a:chExt cx="0" cy="0"/>
        </a:xfrm>
      </p:grpSpPr>
      <p:sp>
        <p:nvSpPr>
          <p:cNvPr id="824" name="Google Shape;824;p10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825" name="Google Shape;825;p10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6" name="Google Shape;826;p1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827" name="Google Shape;827;p10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28" name="Google Shape;828;p1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29" name="Google Shape;829;p10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30" name="Google Shape;830;p10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831" name="Google Shape;831;p108"/>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_2">
    <p:spTree>
      <p:nvGrpSpPr>
        <p:cNvPr id="832" name="Shape 832"/>
        <p:cNvGrpSpPr/>
        <p:nvPr/>
      </p:nvGrpSpPr>
      <p:grpSpPr>
        <a:xfrm>
          <a:off x="0" y="0"/>
          <a:ext cx="0" cy="0"/>
          <a:chOff x="0" y="0"/>
          <a:chExt cx="0" cy="0"/>
        </a:xfrm>
      </p:grpSpPr>
      <p:sp>
        <p:nvSpPr>
          <p:cNvPr id="833" name="Google Shape;833;p109"/>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34" name="Google Shape;834;p109"/>
          <p:cNvSpPr txBox="1"/>
          <p:nvPr>
            <p:ph idx="1" type="body"/>
          </p:nvPr>
        </p:nvSpPr>
        <p:spPr>
          <a:xfrm>
            <a:off x="826700" y="1233775"/>
            <a:ext cx="7490700" cy="3290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835" name="Google Shape;835;p109"/>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p:cSld name="CUSTOM_2_2">
    <p:bg>
      <p:bgPr>
        <a:blipFill>
          <a:blip r:embed="rId2">
            <a:alphaModFix/>
          </a:blip>
          <a:stretch>
            <a:fillRect/>
          </a:stretch>
        </a:blipFill>
      </p:bgPr>
    </p:bg>
    <p:spTree>
      <p:nvGrpSpPr>
        <p:cNvPr id="836" name="Shape 836"/>
        <p:cNvGrpSpPr/>
        <p:nvPr/>
      </p:nvGrpSpPr>
      <p:grpSpPr>
        <a:xfrm>
          <a:off x="0" y="0"/>
          <a:ext cx="0" cy="0"/>
          <a:chOff x="0" y="0"/>
          <a:chExt cx="0" cy="0"/>
        </a:xfrm>
      </p:grpSpPr>
      <p:sp>
        <p:nvSpPr>
          <p:cNvPr id="837" name="Google Shape;837;p11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838" name="Google Shape;838;p11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39" name="Google Shape;839;p1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40" name="Google Shape;840;p11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41" name="Google Shape;841;p110"/>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842" name="Google Shape;842;p11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843" name="Shape 843"/>
        <p:cNvGrpSpPr/>
        <p:nvPr/>
      </p:nvGrpSpPr>
      <p:grpSpPr>
        <a:xfrm>
          <a:off x="0" y="0"/>
          <a:ext cx="0" cy="0"/>
          <a:chOff x="0" y="0"/>
          <a:chExt cx="0" cy="0"/>
        </a:xfrm>
      </p:grpSpPr>
      <p:sp>
        <p:nvSpPr>
          <p:cNvPr id="844" name="Google Shape;844;p111"/>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845" name="Google Shape;845;p11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846" name="Google Shape;846;p11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47" name="Google Shape;847;p11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848" name="Google Shape;848;p1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49" name="Google Shape;849;p1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50" name="Google Shape;850;p111"/>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5" name="Shape 865"/>
        <p:cNvGrpSpPr/>
        <p:nvPr/>
      </p:nvGrpSpPr>
      <p:grpSpPr>
        <a:xfrm>
          <a:off x="0" y="0"/>
          <a:ext cx="0" cy="0"/>
          <a:chOff x="0" y="0"/>
          <a:chExt cx="0" cy="0"/>
        </a:xfrm>
      </p:grpSpPr>
      <p:sp>
        <p:nvSpPr>
          <p:cNvPr id="866" name="Google Shape;866;p113"/>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67" name="Shape 867"/>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68" name="Shape 868"/>
        <p:cNvGrpSpPr/>
        <p:nvPr/>
      </p:nvGrpSpPr>
      <p:grpSpPr>
        <a:xfrm>
          <a:off x="0" y="0"/>
          <a:ext cx="0" cy="0"/>
          <a:chOff x="0" y="0"/>
          <a:chExt cx="0" cy="0"/>
        </a:xfrm>
      </p:grpSpPr>
      <p:sp>
        <p:nvSpPr>
          <p:cNvPr id="869" name="Google Shape;869;p115"/>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870" name="Google Shape;870;p115"/>
          <p:cNvSpPr txBox="1"/>
          <p:nvPr>
            <p:ph idx="1" type="subTitle"/>
          </p:nvPr>
        </p:nvSpPr>
        <p:spPr>
          <a:xfrm>
            <a:off x="311810" y="5417820"/>
            <a:ext cx="8519100" cy="960000"/>
          </a:xfrm>
          <a:prstGeom prst="rect">
            <a:avLst/>
          </a:prstGeom>
          <a:noFill/>
          <a:ln>
            <a:noFill/>
          </a:ln>
        </p:spPr>
        <p:txBody>
          <a:bodyPr anchorCtr="0" anchor="ctr" bIns="0" lIns="0" spcFirstLastPara="1" rIns="0" wrap="square" tIns="0">
            <a:noAutofit/>
          </a:bodyPr>
          <a:lstStyle>
            <a:lvl1pPr lvl="0" rtl="0" algn="l">
              <a:lnSpc>
                <a:spcPct val="90000"/>
              </a:lnSpc>
              <a:spcBef>
                <a:spcPts val="700"/>
              </a:spcBef>
              <a:spcAft>
                <a:spcPts val="0"/>
              </a:spcAft>
              <a:buClr>
                <a:schemeClr val="dk1"/>
              </a:buClr>
              <a:buSzPts val="1300"/>
              <a:buChar char="•"/>
              <a:defRPr/>
            </a:lvl1pPr>
            <a:lvl2pPr lvl="1" rtl="0" algn="l">
              <a:lnSpc>
                <a:spcPct val="90000"/>
              </a:lnSpc>
              <a:spcBef>
                <a:spcPts val="400"/>
              </a:spcBef>
              <a:spcAft>
                <a:spcPts val="0"/>
              </a:spcAft>
              <a:buClr>
                <a:schemeClr val="dk1"/>
              </a:buClr>
              <a:buSzPts val="1300"/>
              <a:buChar char="•"/>
              <a:defRPr/>
            </a:lvl2pPr>
            <a:lvl3pPr lvl="2" rtl="0" algn="l">
              <a:lnSpc>
                <a:spcPct val="90000"/>
              </a:lnSpc>
              <a:spcBef>
                <a:spcPts val="400"/>
              </a:spcBef>
              <a:spcAft>
                <a:spcPts val="0"/>
              </a:spcAft>
              <a:buClr>
                <a:schemeClr val="dk1"/>
              </a:buClr>
              <a:buSzPts val="1300"/>
              <a:buChar char="•"/>
              <a:defRPr/>
            </a:lvl3pPr>
            <a:lvl4pPr lvl="3" rtl="0" algn="l">
              <a:lnSpc>
                <a:spcPct val="90000"/>
              </a:lnSpc>
              <a:spcBef>
                <a:spcPts val="400"/>
              </a:spcBef>
              <a:spcAft>
                <a:spcPts val="0"/>
              </a:spcAft>
              <a:buClr>
                <a:schemeClr val="dk1"/>
              </a:buClr>
              <a:buSzPts val="1300"/>
              <a:buChar char="•"/>
              <a:defRPr/>
            </a:lvl4pPr>
            <a:lvl5pPr lvl="4" rtl="0" algn="l">
              <a:lnSpc>
                <a:spcPct val="90000"/>
              </a:lnSpc>
              <a:spcBef>
                <a:spcPts val="400"/>
              </a:spcBef>
              <a:spcAft>
                <a:spcPts val="0"/>
              </a:spcAft>
              <a:buClr>
                <a:schemeClr val="dk1"/>
              </a:buClr>
              <a:buSzPts val="1300"/>
              <a:buChar char="•"/>
              <a:defRPr/>
            </a:lvl5pPr>
            <a:lvl6pPr lvl="5" rtl="0" algn="l">
              <a:lnSpc>
                <a:spcPct val="90000"/>
              </a:lnSpc>
              <a:spcBef>
                <a:spcPts val="400"/>
              </a:spcBef>
              <a:spcAft>
                <a:spcPts val="0"/>
              </a:spcAft>
              <a:buClr>
                <a:schemeClr val="dk1"/>
              </a:buClr>
              <a:buSzPts val="1300"/>
              <a:buChar char="•"/>
              <a:defRPr/>
            </a:lvl6pPr>
            <a:lvl7pPr lvl="6" rtl="0" algn="l">
              <a:lnSpc>
                <a:spcPct val="90000"/>
              </a:lnSpc>
              <a:spcBef>
                <a:spcPts val="400"/>
              </a:spcBef>
              <a:spcAft>
                <a:spcPts val="0"/>
              </a:spcAft>
              <a:buClr>
                <a:schemeClr val="dk1"/>
              </a:buClr>
              <a:buSzPts val="1300"/>
              <a:buChar char="•"/>
              <a:defRPr/>
            </a:lvl7pPr>
            <a:lvl8pPr lvl="7" rtl="0" algn="l">
              <a:lnSpc>
                <a:spcPct val="90000"/>
              </a:lnSpc>
              <a:spcBef>
                <a:spcPts val="400"/>
              </a:spcBef>
              <a:spcAft>
                <a:spcPts val="0"/>
              </a:spcAft>
              <a:buClr>
                <a:schemeClr val="dk1"/>
              </a:buClr>
              <a:buSzPts val="1300"/>
              <a:buChar char="•"/>
              <a:defRPr/>
            </a:lvl8pPr>
            <a:lvl9pPr lvl="8"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71" name="Shape 871"/>
        <p:cNvGrpSpPr/>
        <p:nvPr/>
      </p:nvGrpSpPr>
      <p:grpSpPr>
        <a:xfrm>
          <a:off x="0" y="0"/>
          <a:ext cx="0" cy="0"/>
          <a:chOff x="0" y="0"/>
          <a:chExt cx="0" cy="0"/>
        </a:xfrm>
      </p:grpSpPr>
      <p:sp>
        <p:nvSpPr>
          <p:cNvPr id="872" name="Google Shape;872;p116"/>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873" name="Google Shape;873;p116"/>
          <p:cNvSpPr txBox="1"/>
          <p:nvPr>
            <p:ph idx="1" type="body"/>
          </p:nvPr>
        </p:nvSpPr>
        <p:spPr>
          <a:xfrm>
            <a:off x="311810" y="5417820"/>
            <a:ext cx="8519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74" name="Shape 874"/>
        <p:cNvGrpSpPr/>
        <p:nvPr/>
      </p:nvGrpSpPr>
      <p:grpSpPr>
        <a:xfrm>
          <a:off x="0" y="0"/>
          <a:ext cx="0" cy="0"/>
          <a:chOff x="0" y="0"/>
          <a:chExt cx="0" cy="0"/>
        </a:xfrm>
      </p:grpSpPr>
      <p:sp>
        <p:nvSpPr>
          <p:cNvPr id="875" name="Google Shape;875;p117"/>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876" name="Google Shape;876;p117"/>
          <p:cNvSpPr txBox="1"/>
          <p:nvPr>
            <p:ph idx="1" type="body"/>
          </p:nvPr>
        </p:nvSpPr>
        <p:spPr>
          <a:xfrm>
            <a:off x="311810" y="5417820"/>
            <a:ext cx="4157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77" name="Google Shape;877;p117"/>
          <p:cNvSpPr txBox="1"/>
          <p:nvPr>
            <p:ph idx="2" type="body"/>
          </p:nvPr>
        </p:nvSpPr>
        <p:spPr>
          <a:xfrm>
            <a:off x="4677146" y="5417820"/>
            <a:ext cx="4157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78" name="Shape 878"/>
        <p:cNvGrpSpPr/>
        <p:nvPr/>
      </p:nvGrpSpPr>
      <p:grpSpPr>
        <a:xfrm>
          <a:off x="0" y="0"/>
          <a:ext cx="0" cy="0"/>
          <a:chOff x="0" y="0"/>
          <a:chExt cx="0" cy="0"/>
        </a:xfrm>
      </p:grpSpPr>
      <p:sp>
        <p:nvSpPr>
          <p:cNvPr id="879" name="Google Shape;879;p118"/>
          <p:cNvSpPr txBox="1"/>
          <p:nvPr>
            <p:ph idx="1" type="subTitle"/>
          </p:nvPr>
        </p:nvSpPr>
        <p:spPr>
          <a:xfrm>
            <a:off x="1316620" y="706320"/>
            <a:ext cx="6514200" cy="3370200"/>
          </a:xfrm>
          <a:prstGeom prst="rect">
            <a:avLst/>
          </a:prstGeom>
          <a:noFill/>
          <a:ln>
            <a:noFill/>
          </a:ln>
        </p:spPr>
        <p:txBody>
          <a:bodyPr anchorCtr="0" anchor="ctr" bIns="0" lIns="0" spcFirstLastPara="1" rIns="0" wrap="square" tIns="0">
            <a:noAutofit/>
          </a:bodyPr>
          <a:lstStyle>
            <a:lvl1pPr lvl="0" rtl="0" algn="l">
              <a:lnSpc>
                <a:spcPct val="90000"/>
              </a:lnSpc>
              <a:spcBef>
                <a:spcPts val="700"/>
              </a:spcBef>
              <a:spcAft>
                <a:spcPts val="0"/>
              </a:spcAft>
              <a:buClr>
                <a:schemeClr val="dk1"/>
              </a:buClr>
              <a:buSzPts val="1300"/>
              <a:buChar char="•"/>
              <a:defRPr/>
            </a:lvl1pPr>
            <a:lvl2pPr lvl="1" rtl="0" algn="l">
              <a:lnSpc>
                <a:spcPct val="90000"/>
              </a:lnSpc>
              <a:spcBef>
                <a:spcPts val="400"/>
              </a:spcBef>
              <a:spcAft>
                <a:spcPts val="0"/>
              </a:spcAft>
              <a:buClr>
                <a:schemeClr val="dk1"/>
              </a:buClr>
              <a:buSzPts val="1300"/>
              <a:buChar char="•"/>
              <a:defRPr/>
            </a:lvl2pPr>
            <a:lvl3pPr lvl="2" rtl="0" algn="l">
              <a:lnSpc>
                <a:spcPct val="90000"/>
              </a:lnSpc>
              <a:spcBef>
                <a:spcPts val="400"/>
              </a:spcBef>
              <a:spcAft>
                <a:spcPts val="0"/>
              </a:spcAft>
              <a:buClr>
                <a:schemeClr val="dk1"/>
              </a:buClr>
              <a:buSzPts val="1300"/>
              <a:buChar char="•"/>
              <a:defRPr/>
            </a:lvl3pPr>
            <a:lvl4pPr lvl="3" rtl="0" algn="l">
              <a:lnSpc>
                <a:spcPct val="90000"/>
              </a:lnSpc>
              <a:spcBef>
                <a:spcPts val="400"/>
              </a:spcBef>
              <a:spcAft>
                <a:spcPts val="0"/>
              </a:spcAft>
              <a:buClr>
                <a:schemeClr val="dk1"/>
              </a:buClr>
              <a:buSzPts val="1300"/>
              <a:buChar char="•"/>
              <a:defRPr/>
            </a:lvl4pPr>
            <a:lvl5pPr lvl="4" rtl="0" algn="l">
              <a:lnSpc>
                <a:spcPct val="90000"/>
              </a:lnSpc>
              <a:spcBef>
                <a:spcPts val="400"/>
              </a:spcBef>
              <a:spcAft>
                <a:spcPts val="0"/>
              </a:spcAft>
              <a:buClr>
                <a:schemeClr val="dk1"/>
              </a:buClr>
              <a:buSzPts val="1300"/>
              <a:buChar char="•"/>
              <a:defRPr/>
            </a:lvl5pPr>
            <a:lvl6pPr lvl="5" rtl="0" algn="l">
              <a:lnSpc>
                <a:spcPct val="90000"/>
              </a:lnSpc>
              <a:spcBef>
                <a:spcPts val="400"/>
              </a:spcBef>
              <a:spcAft>
                <a:spcPts val="0"/>
              </a:spcAft>
              <a:buClr>
                <a:schemeClr val="dk1"/>
              </a:buClr>
              <a:buSzPts val="1300"/>
              <a:buChar char="•"/>
              <a:defRPr/>
            </a:lvl6pPr>
            <a:lvl7pPr lvl="6" rtl="0" algn="l">
              <a:lnSpc>
                <a:spcPct val="90000"/>
              </a:lnSpc>
              <a:spcBef>
                <a:spcPts val="400"/>
              </a:spcBef>
              <a:spcAft>
                <a:spcPts val="0"/>
              </a:spcAft>
              <a:buClr>
                <a:schemeClr val="dk1"/>
              </a:buClr>
              <a:buSzPts val="1300"/>
              <a:buChar char="•"/>
              <a:defRPr/>
            </a:lvl7pPr>
            <a:lvl8pPr lvl="7" rtl="0" algn="l">
              <a:lnSpc>
                <a:spcPct val="90000"/>
              </a:lnSpc>
              <a:spcBef>
                <a:spcPts val="400"/>
              </a:spcBef>
              <a:spcAft>
                <a:spcPts val="0"/>
              </a:spcAft>
              <a:buClr>
                <a:schemeClr val="dk1"/>
              </a:buClr>
              <a:buSzPts val="1300"/>
              <a:buChar char="•"/>
              <a:defRPr/>
            </a:lvl8pPr>
            <a:lvl9pPr lvl="8"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80" name="Shape 880"/>
        <p:cNvGrpSpPr/>
        <p:nvPr/>
      </p:nvGrpSpPr>
      <p:grpSpPr>
        <a:xfrm>
          <a:off x="0" y="0"/>
          <a:ext cx="0" cy="0"/>
          <a:chOff x="0" y="0"/>
          <a:chExt cx="0" cy="0"/>
        </a:xfrm>
      </p:grpSpPr>
      <p:sp>
        <p:nvSpPr>
          <p:cNvPr id="881" name="Google Shape;881;p119"/>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882" name="Google Shape;882;p119"/>
          <p:cNvSpPr txBox="1"/>
          <p:nvPr>
            <p:ph idx="1" type="body"/>
          </p:nvPr>
        </p:nvSpPr>
        <p:spPr>
          <a:xfrm>
            <a:off x="311810"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83" name="Google Shape;883;p119"/>
          <p:cNvSpPr txBox="1"/>
          <p:nvPr>
            <p:ph idx="2" type="body"/>
          </p:nvPr>
        </p:nvSpPr>
        <p:spPr>
          <a:xfrm>
            <a:off x="4677146" y="5417820"/>
            <a:ext cx="4157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84" name="Google Shape;884;p119"/>
          <p:cNvSpPr txBox="1"/>
          <p:nvPr>
            <p:ph idx="3" type="body"/>
          </p:nvPr>
        </p:nvSpPr>
        <p:spPr>
          <a:xfrm>
            <a:off x="311810" y="591948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85" name="Shape 885"/>
        <p:cNvGrpSpPr/>
        <p:nvPr/>
      </p:nvGrpSpPr>
      <p:grpSpPr>
        <a:xfrm>
          <a:off x="0" y="0"/>
          <a:ext cx="0" cy="0"/>
          <a:chOff x="0" y="0"/>
          <a:chExt cx="0" cy="0"/>
        </a:xfrm>
      </p:grpSpPr>
      <p:sp>
        <p:nvSpPr>
          <p:cNvPr id="886" name="Google Shape;886;p120"/>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887" name="Google Shape;887;p120"/>
          <p:cNvSpPr txBox="1"/>
          <p:nvPr>
            <p:ph idx="1" type="body"/>
          </p:nvPr>
        </p:nvSpPr>
        <p:spPr>
          <a:xfrm>
            <a:off x="311810" y="5417820"/>
            <a:ext cx="4157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88" name="Google Shape;888;p120"/>
          <p:cNvSpPr txBox="1"/>
          <p:nvPr>
            <p:ph idx="2" type="body"/>
          </p:nvPr>
        </p:nvSpPr>
        <p:spPr>
          <a:xfrm>
            <a:off x="4677146"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89" name="Google Shape;889;p120"/>
          <p:cNvSpPr txBox="1"/>
          <p:nvPr>
            <p:ph idx="3" type="body"/>
          </p:nvPr>
        </p:nvSpPr>
        <p:spPr>
          <a:xfrm>
            <a:off x="4677146" y="591948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90" name="Shape 890"/>
        <p:cNvGrpSpPr/>
        <p:nvPr/>
      </p:nvGrpSpPr>
      <p:grpSpPr>
        <a:xfrm>
          <a:off x="0" y="0"/>
          <a:ext cx="0" cy="0"/>
          <a:chOff x="0" y="0"/>
          <a:chExt cx="0" cy="0"/>
        </a:xfrm>
      </p:grpSpPr>
      <p:sp>
        <p:nvSpPr>
          <p:cNvPr id="891" name="Google Shape;891;p121"/>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892" name="Google Shape;892;p121"/>
          <p:cNvSpPr txBox="1"/>
          <p:nvPr>
            <p:ph idx="1" type="body"/>
          </p:nvPr>
        </p:nvSpPr>
        <p:spPr>
          <a:xfrm>
            <a:off x="311810"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93" name="Google Shape;893;p121"/>
          <p:cNvSpPr txBox="1"/>
          <p:nvPr>
            <p:ph idx="2" type="body"/>
          </p:nvPr>
        </p:nvSpPr>
        <p:spPr>
          <a:xfrm>
            <a:off x="4677146"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94" name="Google Shape;894;p121"/>
          <p:cNvSpPr txBox="1"/>
          <p:nvPr>
            <p:ph idx="3" type="body"/>
          </p:nvPr>
        </p:nvSpPr>
        <p:spPr>
          <a:xfrm>
            <a:off x="311810" y="5919480"/>
            <a:ext cx="8519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95" name="Shape 895"/>
        <p:cNvGrpSpPr/>
        <p:nvPr/>
      </p:nvGrpSpPr>
      <p:grpSpPr>
        <a:xfrm>
          <a:off x="0" y="0"/>
          <a:ext cx="0" cy="0"/>
          <a:chOff x="0" y="0"/>
          <a:chExt cx="0" cy="0"/>
        </a:xfrm>
      </p:grpSpPr>
      <p:sp>
        <p:nvSpPr>
          <p:cNvPr id="896" name="Google Shape;896;p122"/>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897" name="Google Shape;897;p122"/>
          <p:cNvSpPr txBox="1"/>
          <p:nvPr>
            <p:ph idx="1" type="body"/>
          </p:nvPr>
        </p:nvSpPr>
        <p:spPr>
          <a:xfrm>
            <a:off x="311810" y="5417820"/>
            <a:ext cx="8519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98" name="Google Shape;898;p122"/>
          <p:cNvSpPr txBox="1"/>
          <p:nvPr>
            <p:ph idx="2" type="body"/>
          </p:nvPr>
        </p:nvSpPr>
        <p:spPr>
          <a:xfrm>
            <a:off x="311810" y="5919480"/>
            <a:ext cx="8519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899" name="Shape 899"/>
        <p:cNvGrpSpPr/>
        <p:nvPr/>
      </p:nvGrpSpPr>
      <p:grpSpPr>
        <a:xfrm>
          <a:off x="0" y="0"/>
          <a:ext cx="0" cy="0"/>
          <a:chOff x="0" y="0"/>
          <a:chExt cx="0" cy="0"/>
        </a:xfrm>
      </p:grpSpPr>
      <p:sp>
        <p:nvSpPr>
          <p:cNvPr id="900" name="Google Shape;900;p123"/>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901" name="Google Shape;901;p123"/>
          <p:cNvSpPr txBox="1"/>
          <p:nvPr>
            <p:ph idx="1" type="body"/>
          </p:nvPr>
        </p:nvSpPr>
        <p:spPr>
          <a:xfrm>
            <a:off x="311810"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902" name="Google Shape;902;p123"/>
          <p:cNvSpPr txBox="1"/>
          <p:nvPr>
            <p:ph idx="2" type="body"/>
          </p:nvPr>
        </p:nvSpPr>
        <p:spPr>
          <a:xfrm>
            <a:off x="4677146"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903" name="Google Shape;903;p123"/>
          <p:cNvSpPr txBox="1"/>
          <p:nvPr>
            <p:ph idx="3" type="body"/>
          </p:nvPr>
        </p:nvSpPr>
        <p:spPr>
          <a:xfrm>
            <a:off x="311810" y="591948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904" name="Google Shape;904;p123"/>
          <p:cNvSpPr txBox="1"/>
          <p:nvPr>
            <p:ph idx="4" type="body"/>
          </p:nvPr>
        </p:nvSpPr>
        <p:spPr>
          <a:xfrm>
            <a:off x="4677146" y="591948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05" name="Shape 905"/>
        <p:cNvGrpSpPr/>
        <p:nvPr/>
      </p:nvGrpSpPr>
      <p:grpSpPr>
        <a:xfrm>
          <a:off x="0" y="0"/>
          <a:ext cx="0" cy="0"/>
          <a:chOff x="0" y="0"/>
          <a:chExt cx="0" cy="0"/>
        </a:xfrm>
      </p:grpSpPr>
      <p:sp>
        <p:nvSpPr>
          <p:cNvPr id="906" name="Google Shape;906;p124"/>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907" name="Google Shape;907;p124"/>
          <p:cNvSpPr txBox="1"/>
          <p:nvPr>
            <p:ph idx="1" type="body"/>
          </p:nvPr>
        </p:nvSpPr>
        <p:spPr>
          <a:xfrm>
            <a:off x="311810" y="541782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908" name="Google Shape;908;p124"/>
          <p:cNvSpPr txBox="1"/>
          <p:nvPr>
            <p:ph idx="2" type="body"/>
          </p:nvPr>
        </p:nvSpPr>
        <p:spPr>
          <a:xfrm>
            <a:off x="3192068" y="541782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909" name="Google Shape;909;p124"/>
          <p:cNvSpPr txBox="1"/>
          <p:nvPr>
            <p:ph idx="3" type="body"/>
          </p:nvPr>
        </p:nvSpPr>
        <p:spPr>
          <a:xfrm>
            <a:off x="6072325" y="541782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910" name="Google Shape;910;p124"/>
          <p:cNvSpPr txBox="1"/>
          <p:nvPr>
            <p:ph idx="4" type="body"/>
          </p:nvPr>
        </p:nvSpPr>
        <p:spPr>
          <a:xfrm>
            <a:off x="311810" y="591948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911" name="Google Shape;911;p124"/>
          <p:cNvSpPr txBox="1"/>
          <p:nvPr>
            <p:ph idx="5" type="body"/>
          </p:nvPr>
        </p:nvSpPr>
        <p:spPr>
          <a:xfrm>
            <a:off x="3192068" y="591948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912" name="Google Shape;912;p124"/>
          <p:cNvSpPr txBox="1"/>
          <p:nvPr>
            <p:ph idx="6" type="body"/>
          </p:nvPr>
        </p:nvSpPr>
        <p:spPr>
          <a:xfrm>
            <a:off x="6072325" y="591948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916" name="Shape 916"/>
        <p:cNvGrpSpPr/>
        <p:nvPr/>
      </p:nvGrpSpPr>
      <p:grpSpPr>
        <a:xfrm>
          <a:off x="0" y="0"/>
          <a:ext cx="0" cy="0"/>
          <a:chOff x="0" y="0"/>
          <a:chExt cx="0" cy="0"/>
        </a:xfrm>
      </p:grpSpPr>
      <p:sp>
        <p:nvSpPr>
          <p:cNvPr id="917" name="Google Shape;917;p12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18" name="Google Shape;918;p12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919" name="Google Shape;919;p12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920" name="Google Shape;920;p12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921" name="Google Shape;921;p12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922" name="Google Shape;922;p12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23" name="Google Shape;923;p1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24" name="Google Shape;924;p1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
    <p:spTree>
      <p:nvGrpSpPr>
        <p:cNvPr id="50" name="Shape 50"/>
        <p:cNvGrpSpPr/>
        <p:nvPr/>
      </p:nvGrpSpPr>
      <p:grpSpPr>
        <a:xfrm>
          <a:off x="0" y="0"/>
          <a:ext cx="0" cy="0"/>
          <a:chOff x="0" y="0"/>
          <a:chExt cx="0" cy="0"/>
        </a:xfrm>
      </p:grpSpPr>
      <p:sp>
        <p:nvSpPr>
          <p:cNvPr id="51" name="Google Shape;51;p13"/>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2" name="Google Shape;52;p1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53" name="Google Shape;53;p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4" name="Google Shape;54;p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6" name="Google Shape;56;p1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925" name="Shape 925"/>
        <p:cNvGrpSpPr/>
        <p:nvPr/>
      </p:nvGrpSpPr>
      <p:grpSpPr>
        <a:xfrm>
          <a:off x="0" y="0"/>
          <a:ext cx="0" cy="0"/>
          <a:chOff x="0" y="0"/>
          <a:chExt cx="0" cy="0"/>
        </a:xfrm>
      </p:grpSpPr>
      <p:sp>
        <p:nvSpPr>
          <p:cNvPr id="926" name="Google Shape;926;p12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927" name="Google Shape;927;p1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928" name="Google Shape;928;p12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929" name="Google Shape;929;p127"/>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930" name="Google Shape;930;p127"/>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931" name="Google Shape;931;p127"/>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932" name="Google Shape;932;p127"/>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933" name="Google Shape;933;p127"/>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934" name="Google Shape;934;p12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935" name="Google Shape;935;p12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936" name="Google Shape;936;p12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937" name="Google Shape;937;p12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938" name="Google Shape;938;p127"/>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939" name="Google Shape;939;p1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40" name="Google Shape;940;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941" name="Shape 941"/>
        <p:cNvGrpSpPr/>
        <p:nvPr/>
      </p:nvGrpSpPr>
      <p:grpSpPr>
        <a:xfrm>
          <a:off x="0" y="0"/>
          <a:ext cx="0" cy="0"/>
          <a:chOff x="0" y="0"/>
          <a:chExt cx="0" cy="0"/>
        </a:xfrm>
      </p:grpSpPr>
      <p:sp>
        <p:nvSpPr>
          <p:cNvPr id="942" name="Google Shape;942;p12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943" name="Google Shape;943;p1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944" name="Google Shape;944;p12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945" name="Google Shape;945;p12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946" name="Google Shape;946;p12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947" name="Google Shape;947;p12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48" name="Google Shape;948;p1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49" name="Google Shape;949;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950" name="Shape 950"/>
        <p:cNvGrpSpPr/>
        <p:nvPr/>
      </p:nvGrpSpPr>
      <p:grpSpPr>
        <a:xfrm>
          <a:off x="0" y="0"/>
          <a:ext cx="0" cy="0"/>
          <a:chOff x="0" y="0"/>
          <a:chExt cx="0" cy="0"/>
        </a:xfrm>
      </p:grpSpPr>
      <p:sp>
        <p:nvSpPr>
          <p:cNvPr id="951" name="Google Shape;951;p12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952" name="Google Shape;952;p1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953" name="Google Shape;953;p12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954" name="Google Shape;954;p129"/>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955" name="Google Shape;955;p12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956" name="Google Shape;956;p12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957" name="Google Shape;957;p12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958" name="Google Shape;958;p12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959" name="Google Shape;959;p12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960" name="Google Shape;960;p129"/>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961" name="Google Shape;961;p129"/>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962" name="Google Shape;962;p129"/>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963" name="Google Shape;963;p129"/>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964" name="Google Shape;964;p1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65" name="Google Shape;965;p1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1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968" name="Google Shape;968;p13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69" name="Google Shape;969;p13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70" name="Google Shape;970;p1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71" name="Google Shape;971;p130"/>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972" name="Google Shape;972;p130"/>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973" name="Google Shape;973;p130"/>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974" name="Google Shape;974;p130"/>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975" name="Shape 975"/>
        <p:cNvGrpSpPr/>
        <p:nvPr/>
      </p:nvGrpSpPr>
      <p:grpSpPr>
        <a:xfrm>
          <a:off x="0" y="0"/>
          <a:ext cx="0" cy="0"/>
          <a:chOff x="0" y="0"/>
          <a:chExt cx="0" cy="0"/>
        </a:xfrm>
      </p:grpSpPr>
      <p:sp>
        <p:nvSpPr>
          <p:cNvPr id="976" name="Google Shape;976;p13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977" name="Google Shape;977;p13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78" name="Google Shape;978;p13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79" name="Google Shape;979;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80" name="Google Shape;980;p131"/>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981" name="Google Shape;981;p13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982" name="Google Shape;982;p131"/>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983" name="Google Shape;983;p131"/>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984" name="Google Shape;984;p131"/>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985" name="Google Shape;985;p131"/>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986" name="Google Shape;986;p131"/>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987" name="Google Shape;987;p131"/>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988" name="Google Shape;988;p131"/>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989" name="Google Shape;989;p131"/>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990" name="Google Shape;990;p131"/>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991" name="Shape 991"/>
        <p:cNvGrpSpPr/>
        <p:nvPr/>
      </p:nvGrpSpPr>
      <p:grpSpPr>
        <a:xfrm>
          <a:off x="0" y="0"/>
          <a:ext cx="0" cy="0"/>
          <a:chOff x="0" y="0"/>
          <a:chExt cx="0" cy="0"/>
        </a:xfrm>
      </p:grpSpPr>
      <p:sp>
        <p:nvSpPr>
          <p:cNvPr id="992" name="Google Shape;992;p13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993" name="Google Shape;993;p1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94" name="Google Shape;994;p1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95" name="Google Shape;995;p1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96" name="Google Shape;996;p1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997" name="Google Shape;997;p1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998" name="Google Shape;998;p13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999" name="Google Shape;999;p13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1000" name="Shape 1000"/>
        <p:cNvGrpSpPr/>
        <p:nvPr/>
      </p:nvGrpSpPr>
      <p:grpSpPr>
        <a:xfrm>
          <a:off x="0" y="0"/>
          <a:ext cx="0" cy="0"/>
          <a:chOff x="0" y="0"/>
          <a:chExt cx="0" cy="0"/>
        </a:xfrm>
      </p:grpSpPr>
      <p:sp>
        <p:nvSpPr>
          <p:cNvPr id="1001" name="Google Shape;1001;p13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002" name="Google Shape;1002;p1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03" name="Google Shape;1003;p1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04" name="Google Shape;1004;p1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05" name="Google Shape;1005;p1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006" name="Google Shape;1006;p13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07" name="Google Shape;1007;p13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008" name="Google Shape;1008;p133"/>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1009" name="Shape 1009"/>
        <p:cNvGrpSpPr/>
        <p:nvPr/>
      </p:nvGrpSpPr>
      <p:grpSpPr>
        <a:xfrm>
          <a:off x="0" y="0"/>
          <a:ext cx="0" cy="0"/>
          <a:chOff x="0" y="0"/>
          <a:chExt cx="0" cy="0"/>
        </a:xfrm>
      </p:grpSpPr>
      <p:sp>
        <p:nvSpPr>
          <p:cNvPr id="1010" name="Google Shape;1010;p13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011" name="Google Shape;1011;p1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12" name="Google Shape;1012;p1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13" name="Google Shape;1013;p1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14" name="Google Shape;1014;p1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015" name="Google Shape;1015;p13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016" name="Google Shape;1016;p13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017" name="Google Shape;1017;p13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018" name="Google Shape;1018;p134"/>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019" name="Shape 1019"/>
        <p:cNvGrpSpPr/>
        <p:nvPr/>
      </p:nvGrpSpPr>
      <p:grpSpPr>
        <a:xfrm>
          <a:off x="0" y="0"/>
          <a:ext cx="0" cy="0"/>
          <a:chOff x="0" y="0"/>
          <a:chExt cx="0" cy="0"/>
        </a:xfrm>
      </p:grpSpPr>
      <p:sp>
        <p:nvSpPr>
          <p:cNvPr id="1020" name="Google Shape;1020;p13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021" name="Google Shape;1021;p1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22" name="Google Shape;1022;p1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23" name="Google Shape;1023;p13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024" name="Google Shape;1024;p13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025" name="Google Shape;1025;p13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1026" name="Google Shape;1026;p13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027" name="Shape 1027"/>
        <p:cNvGrpSpPr/>
        <p:nvPr/>
      </p:nvGrpSpPr>
      <p:grpSpPr>
        <a:xfrm>
          <a:off x="0" y="0"/>
          <a:ext cx="0" cy="0"/>
          <a:chOff x="0" y="0"/>
          <a:chExt cx="0" cy="0"/>
        </a:xfrm>
      </p:grpSpPr>
      <p:sp>
        <p:nvSpPr>
          <p:cNvPr id="1028" name="Google Shape;1028;p136"/>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029" name="Google Shape;1029;p1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30" name="Google Shape;1030;p1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31" name="Google Shape;1031;p13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032" name="Google Shape;1032;p13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1033" name="Google Shape;1033;p136"/>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034" name="Google Shape;1034;p1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35" name="Google Shape;1035;p1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
    <p:spTree>
      <p:nvGrpSpPr>
        <p:cNvPr id="57" name="Shape 57"/>
        <p:cNvGrpSpPr/>
        <p:nvPr/>
      </p:nvGrpSpPr>
      <p:grpSpPr>
        <a:xfrm>
          <a:off x="0" y="0"/>
          <a:ext cx="0" cy="0"/>
          <a:chOff x="0" y="0"/>
          <a:chExt cx="0" cy="0"/>
        </a:xfrm>
      </p:grpSpPr>
      <p:sp>
        <p:nvSpPr>
          <p:cNvPr id="58" name="Google Shape;58;p14"/>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9" name="Google Shape;59;p1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0" name="Google Shape;60;p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61" name="Google Shape;61;p1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2" name="Google Shape;62;p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4" name="Google Shape;64;p14"/>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65" name="Google Shape;65;p14"/>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66" name="Google Shape;66;p1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036" name="Shape 1036"/>
        <p:cNvGrpSpPr/>
        <p:nvPr/>
      </p:nvGrpSpPr>
      <p:grpSpPr>
        <a:xfrm>
          <a:off x="0" y="0"/>
          <a:ext cx="0" cy="0"/>
          <a:chOff x="0" y="0"/>
          <a:chExt cx="0" cy="0"/>
        </a:xfrm>
      </p:grpSpPr>
      <p:sp>
        <p:nvSpPr>
          <p:cNvPr id="1037" name="Google Shape;1037;p137"/>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038" name="Google Shape;1038;p13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039" name="Google Shape;1039;p1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40" name="Google Shape;1040;p13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041" name="Google Shape;1041;p13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042" name="Google Shape;1042;p137"/>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043" name="Shape 1043"/>
        <p:cNvGrpSpPr/>
        <p:nvPr/>
      </p:nvGrpSpPr>
      <p:grpSpPr>
        <a:xfrm>
          <a:off x="0" y="0"/>
          <a:ext cx="0" cy="0"/>
          <a:chOff x="0" y="0"/>
          <a:chExt cx="0" cy="0"/>
        </a:xfrm>
      </p:grpSpPr>
      <p:sp>
        <p:nvSpPr>
          <p:cNvPr id="1044" name="Google Shape;1044;p13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45" name="Google Shape;1045;p1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46" name="Google Shape;1046;p1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47" name="Google Shape;1047;p1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48" name="Google Shape;1048;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49" name="Google Shape;1049;p1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50" name="Google Shape;1050;p13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051" name="Google Shape;1051;p138"/>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052" name="Google Shape;1052;p13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053" name="Shape 1053"/>
        <p:cNvGrpSpPr/>
        <p:nvPr/>
      </p:nvGrpSpPr>
      <p:grpSpPr>
        <a:xfrm>
          <a:off x="0" y="0"/>
          <a:ext cx="0" cy="0"/>
          <a:chOff x="0" y="0"/>
          <a:chExt cx="0" cy="0"/>
        </a:xfrm>
      </p:grpSpPr>
      <p:sp>
        <p:nvSpPr>
          <p:cNvPr id="1054" name="Google Shape;1054;p13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055" name="Google Shape;1055;p1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56" name="Google Shape;1056;p1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057" name="Google Shape;1057;p1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58" name="Google Shape;1058;p1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59" name="Google Shape;1059;p13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60" name="Google Shape;1060;p13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061" name="Google Shape;1061;p139"/>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1062" name="Shape 1062"/>
        <p:cNvGrpSpPr/>
        <p:nvPr/>
      </p:nvGrpSpPr>
      <p:grpSpPr>
        <a:xfrm>
          <a:off x="0" y="0"/>
          <a:ext cx="0" cy="0"/>
          <a:chOff x="0" y="0"/>
          <a:chExt cx="0" cy="0"/>
        </a:xfrm>
      </p:grpSpPr>
      <p:sp>
        <p:nvSpPr>
          <p:cNvPr id="1063" name="Google Shape;1063;p14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64" name="Google Shape;1064;p14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065" name="Google Shape;1065;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66" name="Shape 1066"/>
        <p:cNvGrpSpPr/>
        <p:nvPr/>
      </p:nvGrpSpPr>
      <p:grpSpPr>
        <a:xfrm>
          <a:off x="0" y="0"/>
          <a:ext cx="0" cy="0"/>
          <a:chOff x="0" y="0"/>
          <a:chExt cx="0" cy="0"/>
        </a:xfrm>
      </p:grpSpPr>
      <p:sp>
        <p:nvSpPr>
          <p:cNvPr id="1067" name="Google Shape;1067;p141"/>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1068" name="Google Shape;1068;p141"/>
          <p:cNvSpPr txBox="1"/>
          <p:nvPr>
            <p:ph idx="1" type="body"/>
          </p:nvPr>
        </p:nvSpPr>
        <p:spPr>
          <a:xfrm>
            <a:off x="457185"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
        <p:nvSpPr>
          <p:cNvPr id="1069" name="Google Shape;1069;p141"/>
          <p:cNvSpPr txBox="1"/>
          <p:nvPr>
            <p:ph idx="2" type="body"/>
          </p:nvPr>
        </p:nvSpPr>
        <p:spPr>
          <a:xfrm>
            <a:off x="4674036"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70" name="Shape 1070"/>
        <p:cNvGrpSpPr/>
        <p:nvPr/>
      </p:nvGrpSpPr>
      <p:grpSpPr>
        <a:xfrm>
          <a:off x="0" y="0"/>
          <a:ext cx="0" cy="0"/>
          <a:chOff x="0" y="0"/>
          <a:chExt cx="0" cy="0"/>
        </a:xfrm>
      </p:grpSpPr>
      <p:sp>
        <p:nvSpPr>
          <p:cNvPr id="1071" name="Google Shape;1071;p142"/>
          <p:cNvSpPr txBox="1"/>
          <p:nvPr>
            <p:ph idx="1" type="body"/>
          </p:nvPr>
        </p:nvSpPr>
        <p:spPr>
          <a:xfrm>
            <a:off x="337742" y="1487874"/>
            <a:ext cx="40401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
        <p:nvSpPr>
          <p:cNvPr id="1072" name="Google Shape;1072;p142"/>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sz="28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73" name="Google Shape;1073;p142"/>
          <p:cNvSpPr txBox="1"/>
          <p:nvPr>
            <p:ph idx="2" type="body"/>
          </p:nvPr>
        </p:nvSpPr>
        <p:spPr>
          <a:xfrm>
            <a:off x="4525569" y="1487874"/>
            <a:ext cx="40419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ype="titleOnly">
  <p:cSld name="TITLE_ONLY">
    <p:bg>
      <p:bgPr>
        <a:blipFill>
          <a:blip r:embed="rId2">
            <a:alphaModFix/>
          </a:blip>
          <a:stretch>
            <a:fillRect/>
          </a:stretch>
        </a:blipFill>
      </p:bgPr>
    </p:bg>
    <p:spTree>
      <p:nvGrpSpPr>
        <p:cNvPr id="1074" name="Shape 1074"/>
        <p:cNvGrpSpPr/>
        <p:nvPr/>
      </p:nvGrpSpPr>
      <p:grpSpPr>
        <a:xfrm>
          <a:off x="0" y="0"/>
          <a:ext cx="0" cy="0"/>
          <a:chOff x="0" y="0"/>
          <a:chExt cx="0" cy="0"/>
        </a:xfrm>
      </p:grpSpPr>
      <p:sp>
        <p:nvSpPr>
          <p:cNvPr id="1075" name="Google Shape;1075;p1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chemeClr val="tx1"/>
                </a:solidFill>
              </a:defRPr>
            </a:lvl1pPr>
            <a:lvl2pPr lvl="1" rtl="0">
              <a:buNone/>
              <a:defRPr sz="1300">
                <a:solidFill>
                  <a:schemeClr val="tx1"/>
                </a:solidFill>
              </a:defRPr>
            </a:lvl2pPr>
            <a:lvl3pPr lvl="2" rtl="0">
              <a:buNone/>
              <a:defRPr sz="1300">
                <a:solidFill>
                  <a:schemeClr val="tx1"/>
                </a:solidFill>
              </a:defRPr>
            </a:lvl3pPr>
            <a:lvl4pPr lvl="3" rtl="0">
              <a:buNone/>
              <a:defRPr sz="1300">
                <a:solidFill>
                  <a:schemeClr val="tx1"/>
                </a:solidFill>
              </a:defRPr>
            </a:lvl4pPr>
            <a:lvl5pPr lvl="4" rtl="0">
              <a:buNone/>
              <a:defRPr sz="1300">
                <a:solidFill>
                  <a:schemeClr val="tx1"/>
                </a:solidFill>
              </a:defRPr>
            </a:lvl5pPr>
            <a:lvl6pPr lvl="5" rtl="0">
              <a:buNone/>
              <a:defRPr sz="1300">
                <a:solidFill>
                  <a:schemeClr val="tx1"/>
                </a:solidFill>
              </a:defRPr>
            </a:lvl6pPr>
            <a:lvl7pPr lvl="6" rtl="0">
              <a:buNone/>
              <a:defRPr sz="1300">
                <a:solidFill>
                  <a:schemeClr val="tx1"/>
                </a:solidFill>
              </a:defRPr>
            </a:lvl7pPr>
            <a:lvl8pPr lvl="7" rtl="0">
              <a:buNone/>
              <a:defRPr sz="1300">
                <a:solidFill>
                  <a:schemeClr val="tx1"/>
                </a:solidFill>
              </a:defRPr>
            </a:lvl8pPr>
            <a:lvl9pPr lvl="8" rtl="0">
              <a:buNone/>
              <a:defRPr sz="13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1076" name="Shape 1076"/>
        <p:cNvGrpSpPr/>
        <p:nvPr/>
      </p:nvGrpSpPr>
      <p:grpSpPr>
        <a:xfrm>
          <a:off x="0" y="0"/>
          <a:ext cx="0" cy="0"/>
          <a:chOff x="0" y="0"/>
          <a:chExt cx="0" cy="0"/>
        </a:xfrm>
      </p:grpSpPr>
      <p:sp>
        <p:nvSpPr>
          <p:cNvPr id="1077" name="Google Shape;1077;p14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78" name="Google Shape;1078;p1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79" name="Google Shape;1079;p1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80" name="Google Shape;1080;p1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81" name="Google Shape;1081;p1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82" name="Google Shape;1082;p14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83" name="Google Shape;1083;p14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
    <p:spTree>
      <p:nvGrpSpPr>
        <p:cNvPr id="1084" name="Shape 1084"/>
        <p:cNvGrpSpPr/>
        <p:nvPr/>
      </p:nvGrpSpPr>
      <p:grpSpPr>
        <a:xfrm>
          <a:off x="0" y="0"/>
          <a:ext cx="0" cy="0"/>
          <a:chOff x="0" y="0"/>
          <a:chExt cx="0" cy="0"/>
        </a:xfrm>
      </p:grpSpPr>
      <p:sp>
        <p:nvSpPr>
          <p:cNvPr id="1085" name="Google Shape;1085;p14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086" name="Google Shape;1086;p1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87" name="Google Shape;1087;p14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088" name="Google Shape;1088;p1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89" name="Google Shape;1089;p145"/>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INTERNAL USE</a:t>
            </a:r>
            <a:endParaRPr sz="600">
              <a:solidFill>
                <a:srgbClr val="666666"/>
              </a:solidFill>
              <a:latin typeface="Overpass Light"/>
              <a:ea typeface="Overpass Light"/>
              <a:cs typeface="Overpass Light"/>
              <a:sym typeface="Overpass Light"/>
            </a:endParaRPr>
          </a:p>
        </p:txBody>
      </p:sp>
      <p:pic>
        <p:nvPicPr>
          <p:cNvPr id="1090" name="Google Shape;1090;p14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91" name="Google Shape;1091;p14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5">
    <p:spTree>
      <p:nvGrpSpPr>
        <p:cNvPr id="1092" name="Shape 1092"/>
        <p:cNvGrpSpPr/>
        <p:nvPr/>
      </p:nvGrpSpPr>
      <p:grpSpPr>
        <a:xfrm>
          <a:off x="0" y="0"/>
          <a:ext cx="0" cy="0"/>
          <a:chOff x="0" y="0"/>
          <a:chExt cx="0" cy="0"/>
        </a:xfrm>
      </p:grpSpPr>
      <p:sp>
        <p:nvSpPr>
          <p:cNvPr id="1093" name="Google Shape;1093;p14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94" name="Google Shape;1094;p1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95" name="Google Shape;1095;p1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96" name="Google Shape;1096;p1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97" name="Google Shape;1097;p1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98" name="Google Shape;1098;p1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99" name="Google Shape;1099;p14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100" name="Google Shape;1100;p146"/>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67" name="Shape 67"/>
        <p:cNvGrpSpPr/>
        <p:nvPr/>
      </p:nvGrpSpPr>
      <p:grpSpPr>
        <a:xfrm>
          <a:off x="0" y="0"/>
          <a:ext cx="0" cy="0"/>
          <a:chOff x="0" y="0"/>
          <a:chExt cx="0" cy="0"/>
        </a:xfrm>
      </p:grpSpPr>
      <p:sp>
        <p:nvSpPr>
          <p:cNvPr id="68" name="Google Shape;68;p1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9" name="Google Shape;69;p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0" name="Google Shape;70;p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1" name="Google Shape;71;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2" name="Google Shape;72;p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3" name="Google Shape;73;p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4" name="Google Shape;74;p15"/>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6">
    <p:spTree>
      <p:nvGrpSpPr>
        <p:cNvPr id="1101" name="Shape 1101"/>
        <p:cNvGrpSpPr/>
        <p:nvPr/>
      </p:nvGrpSpPr>
      <p:grpSpPr>
        <a:xfrm>
          <a:off x="0" y="0"/>
          <a:ext cx="0" cy="0"/>
          <a:chOff x="0" y="0"/>
          <a:chExt cx="0" cy="0"/>
        </a:xfrm>
      </p:grpSpPr>
      <p:sp>
        <p:nvSpPr>
          <p:cNvPr id="1102" name="Google Shape;1102;p14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03" name="Google Shape;1103;p14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04" name="Google Shape;1104;p1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05" name="Google Shape;1105;p1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06" name="Google Shape;1106;p1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07" name="Google Shape;1107;p14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7">
    <p:spTree>
      <p:nvGrpSpPr>
        <p:cNvPr id="1108" name="Shape 1108"/>
        <p:cNvGrpSpPr/>
        <p:nvPr/>
      </p:nvGrpSpPr>
      <p:grpSpPr>
        <a:xfrm>
          <a:off x="0" y="0"/>
          <a:ext cx="0" cy="0"/>
          <a:chOff x="0" y="0"/>
          <a:chExt cx="0" cy="0"/>
        </a:xfrm>
      </p:grpSpPr>
      <p:sp>
        <p:nvSpPr>
          <p:cNvPr id="1109" name="Google Shape;1109;p14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110" name="Google Shape;1110;p1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11" name="Google Shape;1111;p14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112" name="Google Shape;1112;p1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13" name="Google Shape;1113;p1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14" name="Google Shape;1114;p14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8">
    <p:spTree>
      <p:nvGrpSpPr>
        <p:cNvPr id="1115" name="Shape 1115"/>
        <p:cNvGrpSpPr/>
        <p:nvPr/>
      </p:nvGrpSpPr>
      <p:grpSpPr>
        <a:xfrm>
          <a:off x="0" y="0"/>
          <a:ext cx="0" cy="0"/>
          <a:chOff x="0" y="0"/>
          <a:chExt cx="0" cy="0"/>
        </a:xfrm>
      </p:grpSpPr>
      <p:sp>
        <p:nvSpPr>
          <p:cNvPr id="1116" name="Google Shape;1116;p14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117" name="Google Shape;1117;p14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18" name="Google Shape;1118;p14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119" name="Google Shape;1119;p1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20" name="Google Shape;1120;p1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21" name="Google Shape;1121;p14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9">
    <p:spTree>
      <p:nvGrpSpPr>
        <p:cNvPr id="1122" name="Shape 1122"/>
        <p:cNvGrpSpPr/>
        <p:nvPr/>
      </p:nvGrpSpPr>
      <p:grpSpPr>
        <a:xfrm>
          <a:off x="0" y="0"/>
          <a:ext cx="0" cy="0"/>
          <a:chOff x="0" y="0"/>
          <a:chExt cx="0" cy="0"/>
        </a:xfrm>
      </p:grpSpPr>
      <p:sp>
        <p:nvSpPr>
          <p:cNvPr id="1123" name="Google Shape;1123;p15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24" name="Google Shape;1124;p1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25" name="Google Shape;1125;p15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26" name="Google Shape;1126;p1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27" name="Google Shape;1127;p1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28" name="Google Shape;1128;p15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10">
    <p:spTree>
      <p:nvGrpSpPr>
        <p:cNvPr id="1129" name="Shape 1129"/>
        <p:cNvGrpSpPr/>
        <p:nvPr/>
      </p:nvGrpSpPr>
      <p:grpSpPr>
        <a:xfrm>
          <a:off x="0" y="0"/>
          <a:ext cx="0" cy="0"/>
          <a:chOff x="0" y="0"/>
          <a:chExt cx="0" cy="0"/>
        </a:xfrm>
      </p:grpSpPr>
      <p:sp>
        <p:nvSpPr>
          <p:cNvPr id="1130" name="Google Shape;1130;p15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31" name="Google Shape;1131;p1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32" name="Google Shape;1132;p15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33" name="Google Shape;1133;p1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34" name="Google Shape;1134;p1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35" name="Google Shape;1135;p15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5">
    <p:spTree>
      <p:nvGrpSpPr>
        <p:cNvPr id="75" name="Shape 75"/>
        <p:cNvGrpSpPr/>
        <p:nvPr/>
      </p:nvGrpSpPr>
      <p:grpSpPr>
        <a:xfrm>
          <a:off x="0" y="0"/>
          <a:ext cx="0" cy="0"/>
          <a:chOff x="0" y="0"/>
          <a:chExt cx="0" cy="0"/>
        </a:xfrm>
      </p:grpSpPr>
      <p:sp>
        <p:nvSpPr>
          <p:cNvPr id="76" name="Google Shape;76;p16"/>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77" name="Google Shape;77;p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78" name="Google Shape;78;p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9" name="Google Shape;79;p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0" name="Google Shape;80;p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1" name="Google Shape;81;p1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1">
  <p:cSld name="CUSTOM_4_1_1_1">
    <p:bg>
      <p:bgPr>
        <a:solidFill>
          <a:schemeClr val="lt1"/>
        </a:solidFill>
      </p:bgPr>
    </p:bg>
    <p:spTree>
      <p:nvGrpSpPr>
        <p:cNvPr id="82" name="Shape 82"/>
        <p:cNvGrpSpPr/>
        <p:nvPr/>
      </p:nvGrpSpPr>
      <p:grpSpPr>
        <a:xfrm>
          <a:off x="0" y="0"/>
          <a:ext cx="0" cy="0"/>
          <a:chOff x="0" y="0"/>
          <a:chExt cx="0" cy="0"/>
        </a:xfrm>
      </p:grpSpPr>
      <p:cxnSp>
        <p:nvCxnSpPr>
          <p:cNvPr id="83" name="Google Shape;83;p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4" name="Google Shape;84;p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85" name="Google Shape;85;p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6" name="Google Shape;86;p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 name="Google Shape;87;p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8" name="Google Shape;88;p17"/>
          <p:cNvSpPr txBox="1"/>
          <p:nvPr>
            <p:ph idx="2"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9" name="Google Shape;89;p17"/>
          <p:cNvSpPr txBox="1"/>
          <p:nvPr>
            <p:ph idx="3" type="body"/>
          </p:nvPr>
        </p:nvSpPr>
        <p:spPr>
          <a:xfrm>
            <a:off x="6502425" y="1387106"/>
            <a:ext cx="1599000" cy="22500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0" name="Google Shape;90;p17"/>
          <p:cNvSpPr txBox="1"/>
          <p:nvPr>
            <p:ph idx="4" type="body"/>
          </p:nvPr>
        </p:nvSpPr>
        <p:spPr>
          <a:xfrm>
            <a:off x="4281525" y="1387106"/>
            <a:ext cx="1599000" cy="22500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1" name="Google Shape;91;p17"/>
          <p:cNvSpPr txBox="1"/>
          <p:nvPr>
            <p:ph type="title"/>
          </p:nvPr>
        </p:nvSpPr>
        <p:spPr>
          <a:xfrm>
            <a:off x="675206" y="1302325"/>
            <a:ext cx="2914500" cy="202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
        <p:nvSpPr>
          <p:cNvPr id="92" name="Google Shape;92;p1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3">
  <p:cSld name="CUSTOM_4_1_1_3">
    <p:bg>
      <p:bgPr>
        <a:solidFill>
          <a:schemeClr val="lt1"/>
        </a:solidFill>
      </p:bgPr>
    </p:bg>
    <p:spTree>
      <p:nvGrpSpPr>
        <p:cNvPr id="93" name="Shape 93"/>
        <p:cNvGrpSpPr/>
        <p:nvPr/>
      </p:nvGrpSpPr>
      <p:grpSpPr>
        <a:xfrm>
          <a:off x="0" y="0"/>
          <a:ext cx="0" cy="0"/>
          <a:chOff x="0" y="0"/>
          <a:chExt cx="0" cy="0"/>
        </a:xfrm>
      </p:grpSpPr>
      <p:cxnSp>
        <p:nvCxnSpPr>
          <p:cNvPr id="94" name="Google Shape;94;p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5" name="Google Shape;95;p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6" name="Google Shape;96;p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7" name="Google Shape;97;p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8" name="Google Shape;98;p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9" name="Google Shape;99;p18"/>
          <p:cNvSpPr txBox="1"/>
          <p:nvPr>
            <p:ph idx="2"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0" name="Google Shape;100;p18"/>
          <p:cNvSpPr txBox="1"/>
          <p:nvPr>
            <p:ph idx="3" type="body"/>
          </p:nvPr>
        </p:nvSpPr>
        <p:spPr>
          <a:xfrm>
            <a:off x="6502425" y="1387106"/>
            <a:ext cx="1599000" cy="22500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101" name="Google Shape;101;p18"/>
          <p:cNvSpPr txBox="1"/>
          <p:nvPr>
            <p:ph idx="4" type="body"/>
          </p:nvPr>
        </p:nvSpPr>
        <p:spPr>
          <a:xfrm>
            <a:off x="4281525" y="1387106"/>
            <a:ext cx="1599000" cy="22500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102" name="Google Shape;102;p18"/>
          <p:cNvSpPr txBox="1"/>
          <p:nvPr>
            <p:ph type="title"/>
          </p:nvPr>
        </p:nvSpPr>
        <p:spPr>
          <a:xfrm>
            <a:off x="675206" y="1302325"/>
            <a:ext cx="2914500" cy="202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
        <p:nvSpPr>
          <p:cNvPr id="103" name="Google Shape;103;p1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9" name="Google Shape;109;p2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10" name="Google Shape;110;p2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11" name="Google Shape;111;p2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12" name="Google Shape;112;p2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13" name="Google Shape;113;p2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14" name="Google Shape;114;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5" name="Google Shape;115;p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18" name="Google Shape;118;p2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19" name="Google Shape;119;p2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20" name="Google Shape;120;p21"/>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21" name="Google Shape;121;p21"/>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22" name="Google Shape;122;p21"/>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23" name="Google Shape;123;p21"/>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24" name="Google Shape;124;p21"/>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25" name="Google Shape;125;p2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26" name="Google Shape;126;p2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27" name="Google Shape;127;p2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28" name="Google Shape;128;p2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29" name="Google Shape;129;p2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30" name="Google Shape;130;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1" name="Google Shape;131;p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34" name="Google Shape;134;p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35" name="Google Shape;135;p2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36" name="Google Shape;136;p2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37" name="Google Shape;137;p2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38" name="Google Shape;138;p2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39" name="Google Shape;139;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0" name="Google Shape;140;p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43" name="Google Shape;143;p2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44" name="Google Shape;144;p2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45" name="Google Shape;145;p23"/>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46" name="Google Shape;146;p2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47" name="Google Shape;147;p2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48" name="Google Shape;148;p2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49" name="Google Shape;149;p2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50" name="Google Shape;150;p2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51" name="Google Shape;151;p23"/>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52" name="Google Shape;152;p23"/>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53" name="Google Shape;153;p23"/>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54" name="Google Shape;154;p23"/>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55" name="Google Shape;155;p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6" name="Google Shape;156;p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59" name="Google Shape;159;p2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60" name="Google Shape;160;p2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61" name="Google Shape;161;p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2" name="Google Shape;162;p24"/>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63" name="Google Shape;163;p24"/>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64" name="Google Shape;164;p24"/>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65" name="Google Shape;165;p24"/>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68" name="Google Shape;168;p2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69" name="Google Shape;169;p2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70" name="Google Shape;170;p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1" name="Google Shape;171;p25"/>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72" name="Google Shape;172;p2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73" name="Google Shape;173;p25"/>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74" name="Google Shape;174;p25"/>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75" name="Google Shape;175;p25"/>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76" name="Google Shape;176;p25"/>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77" name="Google Shape;177;p25"/>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78" name="Google Shape;178;p2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79" name="Google Shape;179;p2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80" name="Google Shape;180;p2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81" name="Google Shape;181;p2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2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84" name="Google Shape;184;p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5" name="Google Shape;185;p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86" name="Google Shape;186;p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7" name="Google Shape;187;p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88" name="Google Shape;188;p2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89" name="Google Shape;189;p2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p:cSld name="CUSTOM_2_2">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2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92" name="Google Shape;192;p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3" name="Google Shape;193;p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94" name="Google Shape;194;p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5" name="Google Shape;195;p27"/>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96" name="Google Shape;196;p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2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99" name="Google Shape;199;p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0" name="Google Shape;200;p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01" name="Google Shape;201;p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2" name="Google Shape;202;p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03" name="Google Shape;203;p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04" name="Google Shape;204;p2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05" name="Google Shape;205;p28"/>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2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08" name="Google Shape;208;p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9" name="Google Shape;209;p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10" name="Google Shape;210;p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1" name="Google Shape;211;p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12" name="Google Shape;212;p2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13" name="Google Shape;213;p2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14" name="Google Shape;214;p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215" name="Google Shape;215;p29"/>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3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218" name="Google Shape;218;p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9" name="Google Shape;219;p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0" name="Google Shape;220;p3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21" name="Google Shape;221;p3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22" name="Google Shape;222;p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223" name="Google Shape;223;p3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3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26" name="Google Shape;226;p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7" name="Google Shape;227;p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8" name="Google Shape;228;p3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29" name="Google Shape;229;p3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230" name="Google Shape;230;p3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231" name="Google Shape;231;p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2" name="Google Shape;232;p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35" name="Google Shape;235;p3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36" name="Google Shape;236;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37" name="Google Shape;237;p3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38" name="Google Shape;238;p3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239" name="Shape 239"/>
        <p:cNvGrpSpPr/>
        <p:nvPr/>
      </p:nvGrpSpPr>
      <p:grpSpPr>
        <a:xfrm>
          <a:off x="0" y="0"/>
          <a:ext cx="0" cy="0"/>
          <a:chOff x="0" y="0"/>
          <a:chExt cx="0" cy="0"/>
        </a:xfrm>
      </p:grpSpPr>
      <p:sp>
        <p:nvSpPr>
          <p:cNvPr id="240" name="Google Shape;240;p3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41" name="Google Shape;241;p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2" name="Google Shape;242;p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43" name="Google Shape;243;p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4" name="Google Shape;244;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45" name="Google Shape;245;p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6" name="Google Shape;246;p3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247" name="Shape 247"/>
        <p:cNvGrpSpPr/>
        <p:nvPr/>
      </p:nvGrpSpPr>
      <p:grpSpPr>
        <a:xfrm>
          <a:off x="0" y="0"/>
          <a:ext cx="0" cy="0"/>
          <a:chOff x="0" y="0"/>
          <a:chExt cx="0" cy="0"/>
        </a:xfrm>
      </p:grpSpPr>
      <p:sp>
        <p:nvSpPr>
          <p:cNvPr id="248" name="Google Shape;248;p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249" name="Google Shape;249;p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50" name="Google Shape;250;p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251" name="Google Shape;251;p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2" name="Google Shape;252;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3" name="Google Shape;253;p3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54" name="Google Shape;254;p3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255" name="Google Shape;255;p34"/>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256" name="Shape 256"/>
        <p:cNvGrpSpPr/>
        <p:nvPr/>
      </p:nvGrpSpPr>
      <p:grpSpPr>
        <a:xfrm>
          <a:off x="0" y="0"/>
          <a:ext cx="0" cy="0"/>
          <a:chOff x="0" y="0"/>
          <a:chExt cx="0" cy="0"/>
        </a:xfrm>
      </p:grpSpPr>
      <p:sp>
        <p:nvSpPr>
          <p:cNvPr id="257" name="Google Shape;257;p35"/>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58" name="Google Shape;258;p35"/>
          <p:cNvSpPr txBox="1"/>
          <p:nvPr>
            <p:ph idx="1" type="body"/>
          </p:nvPr>
        </p:nvSpPr>
        <p:spPr>
          <a:xfrm>
            <a:off x="826700" y="1233775"/>
            <a:ext cx="7490700" cy="3290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259" name="Google Shape;259;p35"/>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260" name="Shape 260"/>
        <p:cNvGrpSpPr/>
        <p:nvPr/>
      </p:nvGrpSpPr>
      <p:grpSpPr>
        <a:xfrm>
          <a:off x="0" y="0"/>
          <a:ext cx="0" cy="0"/>
          <a:chOff x="0" y="0"/>
          <a:chExt cx="0" cy="0"/>
        </a:xfrm>
      </p:grpSpPr>
      <p:sp>
        <p:nvSpPr>
          <p:cNvPr id="261" name="Google Shape;261;p36"/>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62" name="Google Shape;262;p36"/>
          <p:cNvSpPr txBox="1"/>
          <p:nvPr>
            <p:ph idx="1" type="body"/>
          </p:nvPr>
        </p:nvSpPr>
        <p:spPr>
          <a:xfrm>
            <a:off x="826700" y="1233775"/>
            <a:ext cx="7490700" cy="3290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263" name="Google Shape;263;p36"/>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264" name="Shape 264"/>
        <p:cNvGrpSpPr/>
        <p:nvPr/>
      </p:nvGrpSpPr>
      <p:grpSpPr>
        <a:xfrm>
          <a:off x="0" y="0"/>
          <a:ext cx="0" cy="0"/>
          <a:chOff x="0" y="0"/>
          <a:chExt cx="0" cy="0"/>
        </a:xfrm>
      </p:grpSpPr>
      <p:sp>
        <p:nvSpPr>
          <p:cNvPr id="265" name="Google Shape;265;p37"/>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66" name="Google Shape;266;p37"/>
          <p:cNvSpPr txBox="1"/>
          <p:nvPr>
            <p:ph idx="1" type="body"/>
          </p:nvPr>
        </p:nvSpPr>
        <p:spPr>
          <a:xfrm>
            <a:off x="826700" y="1233775"/>
            <a:ext cx="7490700" cy="3290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267" name="Google Shape;267;p37"/>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268" name="Shape 268"/>
        <p:cNvGrpSpPr/>
        <p:nvPr/>
      </p:nvGrpSpPr>
      <p:grpSpPr>
        <a:xfrm>
          <a:off x="0" y="0"/>
          <a:ext cx="0" cy="0"/>
          <a:chOff x="0" y="0"/>
          <a:chExt cx="0" cy="0"/>
        </a:xfrm>
      </p:grpSpPr>
      <p:sp>
        <p:nvSpPr>
          <p:cNvPr id="269" name="Google Shape;269;p38"/>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70" name="Google Shape;270;p38"/>
          <p:cNvSpPr txBox="1"/>
          <p:nvPr>
            <p:ph idx="1" type="body"/>
          </p:nvPr>
        </p:nvSpPr>
        <p:spPr>
          <a:xfrm>
            <a:off x="826700" y="1233775"/>
            <a:ext cx="7490700" cy="3290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271" name="Google Shape;271;p38"/>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4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77" name="Google Shape;277;p4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78" name="Google Shape;278;p4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279" name="Google Shape;279;p4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280" name="Google Shape;280;p4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81" name="Google Shape;281;p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2" name="Google Shape;282;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4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85" name="Google Shape;285;p4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86" name="Google Shape;286;p41"/>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87" name="Google Shape;287;p41"/>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88" name="Google Shape;288;p41"/>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89" name="Google Shape;289;p41"/>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90" name="Google Shape;290;p41"/>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91" name="Google Shape;291;p4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292" name="Google Shape;292;p4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293" name="Google Shape;293;p4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294" name="Google Shape;294;p4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295" name="Google Shape;295;p4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96" name="Google Shape;296;p4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7" name="Google Shape;297;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300" name="Google Shape;300;p4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301" name="Google Shape;301;p4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302" name="Google Shape;302;p4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303" name="Google Shape;303;p4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04" name="Google Shape;304;p4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5" name="Google Shape;305;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4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308" name="Google Shape;308;p4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309" name="Google Shape;309;p43"/>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310" name="Google Shape;310;p4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311" name="Google Shape;311;p4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312" name="Google Shape;312;p4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313" name="Google Shape;313;p4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314" name="Google Shape;314;p4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315" name="Google Shape;315;p43"/>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316" name="Google Shape;316;p43"/>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317" name="Google Shape;317;p43"/>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318" name="Google Shape;318;p43"/>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319" name="Google Shape;319;p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20" name="Google Shape;320;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321" name="Shape 321"/>
        <p:cNvGrpSpPr/>
        <p:nvPr/>
      </p:nvGrpSpPr>
      <p:grpSpPr>
        <a:xfrm>
          <a:off x="0" y="0"/>
          <a:ext cx="0" cy="0"/>
          <a:chOff x="0" y="0"/>
          <a:chExt cx="0" cy="0"/>
        </a:xfrm>
      </p:grpSpPr>
      <p:pic>
        <p:nvPicPr>
          <p:cNvPr id="322" name="Google Shape;322;p4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23" name="Google Shape;323;p4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24" name="Google Shape;324;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5" name="Google Shape;325;p44"/>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326" name="Google Shape;326;p44"/>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327" name="Google Shape;327;p44"/>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328" name="Google Shape;328;p44"/>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329" name="Shape 329"/>
        <p:cNvGrpSpPr/>
        <p:nvPr/>
      </p:nvGrpSpPr>
      <p:grpSpPr>
        <a:xfrm>
          <a:off x="0" y="0"/>
          <a:ext cx="0" cy="0"/>
          <a:chOff x="0" y="0"/>
          <a:chExt cx="0" cy="0"/>
        </a:xfrm>
      </p:grpSpPr>
      <p:pic>
        <p:nvPicPr>
          <p:cNvPr id="330" name="Google Shape;330;p4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31" name="Google Shape;331;p4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32" name="Google Shape;332;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33" name="Google Shape;333;p45"/>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334" name="Google Shape;334;p4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335" name="Google Shape;335;p45"/>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336" name="Google Shape;336;p45"/>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337" name="Google Shape;337;p45"/>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338" name="Google Shape;338;p45"/>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339" name="Google Shape;339;p45"/>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340" name="Google Shape;340;p4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341" name="Google Shape;341;p4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342" name="Google Shape;342;p4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343" name="Google Shape;343;p4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344" name="Shape 344"/>
        <p:cNvGrpSpPr/>
        <p:nvPr/>
      </p:nvGrpSpPr>
      <p:grpSpPr>
        <a:xfrm>
          <a:off x="0" y="0"/>
          <a:ext cx="0" cy="0"/>
          <a:chOff x="0" y="0"/>
          <a:chExt cx="0" cy="0"/>
        </a:xfrm>
      </p:grpSpPr>
      <p:sp>
        <p:nvSpPr>
          <p:cNvPr id="345" name="Google Shape;345;p4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346" name="Google Shape;346;p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47" name="Google Shape;347;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48" name="Google Shape;348;p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49" name="Google Shape;349;p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350" name="Google Shape;350;p4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351" name="Google Shape;351;p4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4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354" name="Google Shape;354;p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5" name="Google Shape;355;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56" name="Google Shape;356;p4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7" name="Google Shape;357;p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358" name="Google Shape;358;p4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59" name="Google Shape;359;p47"/>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360" name="Shape 360"/>
        <p:cNvGrpSpPr/>
        <p:nvPr/>
      </p:nvGrpSpPr>
      <p:grpSpPr>
        <a:xfrm>
          <a:off x="0" y="0"/>
          <a:ext cx="0" cy="0"/>
          <a:chOff x="0" y="0"/>
          <a:chExt cx="0" cy="0"/>
        </a:xfrm>
      </p:grpSpPr>
      <p:sp>
        <p:nvSpPr>
          <p:cNvPr id="361" name="Google Shape;361;p4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362" name="Google Shape;362;p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3" name="Google Shape;363;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64" name="Google Shape;364;p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5" name="Google Shape;365;p4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366" name="Google Shape;366;p4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67" name="Google Shape;367;p4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68" name="Google Shape;368;p48"/>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369" name="Shape 369"/>
        <p:cNvGrpSpPr/>
        <p:nvPr/>
      </p:nvGrpSpPr>
      <p:grpSpPr>
        <a:xfrm>
          <a:off x="0" y="0"/>
          <a:ext cx="0" cy="0"/>
          <a:chOff x="0" y="0"/>
          <a:chExt cx="0" cy="0"/>
        </a:xfrm>
      </p:grpSpPr>
      <p:sp>
        <p:nvSpPr>
          <p:cNvPr id="370" name="Google Shape;370;p4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371" name="Google Shape;371;p4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2" name="Google Shape;372;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3" name="Google Shape;373;p4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74" name="Google Shape;374;p4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75" name="Google Shape;375;p4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376" name="Shape 376"/>
        <p:cNvGrpSpPr/>
        <p:nvPr/>
      </p:nvGrpSpPr>
      <p:grpSpPr>
        <a:xfrm>
          <a:off x="0" y="0"/>
          <a:ext cx="0" cy="0"/>
          <a:chOff x="0" y="0"/>
          <a:chExt cx="0" cy="0"/>
        </a:xfrm>
      </p:grpSpPr>
      <p:sp>
        <p:nvSpPr>
          <p:cNvPr id="377" name="Google Shape;377;p5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78" name="Google Shape;378;p5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9" name="Google Shape;379;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0" name="Google Shape;380;p5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81" name="Google Shape;381;p5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82" name="Google Shape;382;p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3" name="Google Shape;383;p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384" name="Shape 384"/>
        <p:cNvGrpSpPr/>
        <p:nvPr/>
      </p:nvGrpSpPr>
      <p:grpSpPr>
        <a:xfrm>
          <a:off x="0" y="0"/>
          <a:ext cx="0" cy="0"/>
          <a:chOff x="0" y="0"/>
          <a:chExt cx="0" cy="0"/>
        </a:xfrm>
      </p:grpSpPr>
      <p:sp>
        <p:nvSpPr>
          <p:cNvPr id="385" name="Google Shape;385;p51"/>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86" name="Google Shape;386;p5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87" name="Google Shape;387;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8" name="Google Shape;388;p5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89" name="Google Shape;389;p5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390" name="Shape 390"/>
        <p:cNvGrpSpPr/>
        <p:nvPr/>
      </p:nvGrpSpPr>
      <p:grpSpPr>
        <a:xfrm>
          <a:off x="0" y="0"/>
          <a:ext cx="0" cy="0"/>
          <a:chOff x="0" y="0"/>
          <a:chExt cx="0" cy="0"/>
        </a:xfrm>
      </p:grpSpPr>
      <p:sp>
        <p:nvSpPr>
          <p:cNvPr id="391" name="Google Shape;391;p5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92" name="Google Shape;392;p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3" name="Google Shape;393;p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94" name="Google Shape;394;p5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5" name="Google Shape;395;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6" name="Google Shape;396;p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7" name="Google Shape;397;p5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398" name="Shape 398"/>
        <p:cNvGrpSpPr/>
        <p:nvPr/>
      </p:nvGrpSpPr>
      <p:grpSpPr>
        <a:xfrm>
          <a:off x="0" y="0"/>
          <a:ext cx="0" cy="0"/>
          <a:chOff x="0" y="0"/>
          <a:chExt cx="0" cy="0"/>
        </a:xfrm>
      </p:grpSpPr>
      <p:sp>
        <p:nvSpPr>
          <p:cNvPr id="399" name="Google Shape;399;p5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400" name="Google Shape;400;p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01" name="Google Shape;401;p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402" name="Google Shape;402;p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3" name="Google Shape;403;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04" name="Google Shape;404;p5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405" name="Google Shape;405;p53"/>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406" name="Shape 406"/>
        <p:cNvGrpSpPr/>
        <p:nvPr/>
      </p:nvGrpSpPr>
      <p:grpSpPr>
        <a:xfrm>
          <a:off x="0" y="0"/>
          <a:ext cx="0" cy="0"/>
          <a:chOff x="0" y="0"/>
          <a:chExt cx="0" cy="0"/>
        </a:xfrm>
      </p:grpSpPr>
      <p:sp>
        <p:nvSpPr>
          <p:cNvPr id="407" name="Google Shape;407;p5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08" name="Google Shape;408;p5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09" name="Google Shape;409;p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10" name="Google Shape;410;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1" name="Google Shape;411;p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2" name="Google Shape;412;p5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
    <p:spTree>
      <p:nvGrpSpPr>
        <p:cNvPr id="413" name="Shape 413"/>
        <p:cNvGrpSpPr/>
        <p:nvPr/>
      </p:nvGrpSpPr>
      <p:grpSpPr>
        <a:xfrm>
          <a:off x="0" y="0"/>
          <a:ext cx="0" cy="0"/>
          <a:chOff x="0" y="0"/>
          <a:chExt cx="0" cy="0"/>
        </a:xfrm>
      </p:grpSpPr>
      <p:sp>
        <p:nvSpPr>
          <p:cNvPr id="414" name="Google Shape;414;p5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15" name="Google Shape;415;p5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16" name="Google Shape;416;p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17" name="Google Shape;417;p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18" name="Google Shape;418;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9" name="Google Shape;419;p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1">
    <p:spTree>
      <p:nvGrpSpPr>
        <p:cNvPr id="420" name="Shape 420"/>
        <p:cNvGrpSpPr/>
        <p:nvPr/>
      </p:nvGrpSpPr>
      <p:grpSpPr>
        <a:xfrm>
          <a:off x="0" y="0"/>
          <a:ext cx="0" cy="0"/>
          <a:chOff x="0" y="0"/>
          <a:chExt cx="0" cy="0"/>
        </a:xfrm>
      </p:grpSpPr>
      <p:sp>
        <p:nvSpPr>
          <p:cNvPr id="421" name="Google Shape;421;p5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22" name="Google Shape;422;p5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23" name="Google Shape;423;p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24" name="Google Shape;424;p5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5" name="Google Shape;425;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26" name="Google Shape;426;p5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427" name="Google Shape;427;p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8" name="Google Shape;428;p5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429" name="Google Shape;429;p56"/>
          <p:cNvPicPr preferRelativeResize="0"/>
          <p:nvPr/>
        </p:nvPicPr>
        <p:blipFill>
          <a:blip r:embed="rId3">
            <a:alphaModFix amt="67000"/>
          </a:blip>
          <a:stretch>
            <a:fillRect/>
          </a:stretch>
        </p:blipFill>
        <p:spPr>
          <a:xfrm>
            <a:off x="0" y="0"/>
            <a:ext cx="9144000" cy="5143500"/>
          </a:xfrm>
          <a:prstGeom prst="rect">
            <a:avLst/>
          </a:prstGeom>
          <a:noFill/>
          <a:ln>
            <a:noFill/>
          </a:ln>
        </p:spPr>
      </p:pic>
      <p:sp>
        <p:nvSpPr>
          <p:cNvPr id="430" name="Google Shape;430;p56"/>
          <p:cNvSpPr/>
          <p:nvPr/>
        </p:nvSpPr>
        <p:spPr>
          <a:xfrm>
            <a:off x="7889194" y="309938"/>
            <a:ext cx="1133100" cy="224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2">
    <p:spTree>
      <p:nvGrpSpPr>
        <p:cNvPr id="431" name="Shape 431"/>
        <p:cNvGrpSpPr/>
        <p:nvPr/>
      </p:nvGrpSpPr>
      <p:grpSpPr>
        <a:xfrm>
          <a:off x="0" y="0"/>
          <a:ext cx="0" cy="0"/>
          <a:chOff x="0" y="0"/>
          <a:chExt cx="0" cy="0"/>
        </a:xfrm>
      </p:grpSpPr>
      <p:sp>
        <p:nvSpPr>
          <p:cNvPr id="432" name="Google Shape;432;p5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33" name="Google Shape;433;p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34" name="Google Shape;434;p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35" name="Google Shape;435;p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36" name="Google Shape;436;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37" name="Google Shape;437;p5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438" name="Google Shape;438;p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39" name="Google Shape;439;p5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440" name="Google Shape;440;p57"/>
          <p:cNvPicPr preferRelativeResize="0"/>
          <p:nvPr/>
        </p:nvPicPr>
        <p:blipFill>
          <a:blip r:embed="rId3">
            <a:alphaModFix amt="67000"/>
          </a:blip>
          <a:stretch>
            <a:fillRect/>
          </a:stretch>
        </p:blipFill>
        <p:spPr>
          <a:xfrm>
            <a:off x="0" y="0"/>
            <a:ext cx="9144000" cy="5143500"/>
          </a:xfrm>
          <a:prstGeom prst="rect">
            <a:avLst/>
          </a:prstGeom>
          <a:noFill/>
          <a:ln>
            <a:noFill/>
          </a:ln>
        </p:spPr>
      </p:pic>
      <p:sp>
        <p:nvSpPr>
          <p:cNvPr id="441" name="Google Shape;441;p57"/>
          <p:cNvSpPr/>
          <p:nvPr/>
        </p:nvSpPr>
        <p:spPr>
          <a:xfrm>
            <a:off x="7889194" y="309938"/>
            <a:ext cx="1133100" cy="224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22">
    <p:spTree>
      <p:nvGrpSpPr>
        <p:cNvPr id="442" name="Shape 442"/>
        <p:cNvGrpSpPr/>
        <p:nvPr/>
      </p:nvGrpSpPr>
      <p:grpSpPr>
        <a:xfrm>
          <a:off x="0" y="0"/>
          <a:ext cx="0" cy="0"/>
          <a:chOff x="0" y="0"/>
          <a:chExt cx="0" cy="0"/>
        </a:xfrm>
      </p:grpSpPr>
      <p:sp>
        <p:nvSpPr>
          <p:cNvPr id="443" name="Google Shape;443;p5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44" name="Google Shape;444;p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45" name="Google Shape;445;p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46" name="Google Shape;446;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7" name="Google Shape;447;p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48" name="Google Shape;448;p5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11">
    <p:spTree>
      <p:nvGrpSpPr>
        <p:cNvPr id="449" name="Shape 449"/>
        <p:cNvGrpSpPr/>
        <p:nvPr/>
      </p:nvGrpSpPr>
      <p:grpSpPr>
        <a:xfrm>
          <a:off x="0" y="0"/>
          <a:ext cx="0" cy="0"/>
          <a:chOff x="0" y="0"/>
          <a:chExt cx="0" cy="0"/>
        </a:xfrm>
      </p:grpSpPr>
      <p:sp>
        <p:nvSpPr>
          <p:cNvPr id="450" name="Google Shape;450;p5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51" name="Google Shape;451;p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52" name="Google Shape;452;p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53" name="Google Shape;453;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54" name="Google Shape;454;p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5" name="Google Shape;455;p5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2_1">
    <p:spTree>
      <p:nvGrpSpPr>
        <p:cNvPr id="456" name="Shape 456"/>
        <p:cNvGrpSpPr/>
        <p:nvPr/>
      </p:nvGrpSpPr>
      <p:grpSpPr>
        <a:xfrm>
          <a:off x="0" y="0"/>
          <a:ext cx="0" cy="0"/>
          <a:chOff x="0" y="0"/>
          <a:chExt cx="0" cy="0"/>
        </a:xfrm>
      </p:grpSpPr>
      <p:sp>
        <p:nvSpPr>
          <p:cNvPr id="457" name="Google Shape;457;p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58" name="Google Shape;458;p6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59" name="Google Shape;459;p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0" name="Google Shape;460;p6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61" name="Google Shape;461;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2" name="Google Shape;462;p60"/>
          <p:cNvPicPr preferRelativeResize="0"/>
          <p:nvPr/>
        </p:nvPicPr>
        <p:blipFill rotWithShape="1">
          <a:blip r:embed="rId2">
            <a:alphaModFix/>
          </a:blip>
          <a:srcRect b="317" l="0" r="0" t="327"/>
          <a:stretch/>
        </p:blipFill>
        <p:spPr>
          <a:xfrm>
            <a:off x="8033460" y="4734938"/>
            <a:ext cx="658699" cy="153982"/>
          </a:xfrm>
          <a:prstGeom prst="rect">
            <a:avLst/>
          </a:prstGeom>
          <a:noFill/>
          <a:ln>
            <a:noFill/>
          </a:ln>
        </p:spPr>
      </p:pic>
      <p:sp>
        <p:nvSpPr>
          <p:cNvPr id="463" name="Google Shape;463;p6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464" name="Google Shape;464;p6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65" name="Shape 465"/>
        <p:cNvGrpSpPr/>
        <p:nvPr/>
      </p:nvGrpSpPr>
      <p:grpSpPr>
        <a:xfrm>
          <a:off x="0" y="0"/>
          <a:ext cx="0" cy="0"/>
          <a:chOff x="0" y="0"/>
          <a:chExt cx="0" cy="0"/>
        </a:xfrm>
      </p:grpSpPr>
      <p:sp>
        <p:nvSpPr>
          <p:cNvPr id="466" name="Google Shape;466;p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67" name="Google Shape;467;p6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68" name="Google Shape;468;p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9" name="Google Shape;469;p6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70" name="Google Shape;470;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1" name="Google Shape;471;p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2" name="Google Shape;472;p6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73" name="Google Shape;473;p61"/>
          <p:cNvSpPr txBox="1"/>
          <p:nvPr>
            <p:ph idx="3"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4" name="Shape 474"/>
        <p:cNvGrpSpPr/>
        <p:nvPr/>
      </p:nvGrpSpPr>
      <p:grpSpPr>
        <a:xfrm>
          <a:off x="0" y="0"/>
          <a:ext cx="0" cy="0"/>
          <a:chOff x="0" y="0"/>
          <a:chExt cx="0" cy="0"/>
        </a:xfrm>
      </p:grpSpPr>
      <p:sp>
        <p:nvSpPr>
          <p:cNvPr id="475" name="Google Shape;475;p62"/>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chemeClr val="dk1"/>
              </a:buClr>
              <a:buSzPts val="2600"/>
              <a:buNone/>
              <a:defRPr b="0" i="0" sz="2900" u="none" cap="none" strike="noStrike">
                <a:solidFill>
                  <a:schemeClr val="dk1"/>
                </a:solidFill>
              </a:defRPr>
            </a:lvl1pPr>
            <a:lvl2pPr indent="0" lvl="1" marL="0" marR="0" rtl="0" algn="l">
              <a:spcBef>
                <a:spcPts val="0"/>
              </a:spcBef>
              <a:spcAft>
                <a:spcPts val="0"/>
              </a:spcAft>
              <a:buClr>
                <a:schemeClr val="dk1"/>
              </a:buClr>
              <a:buSzPts val="2600"/>
              <a:buNone/>
              <a:defRPr b="0" i="0" sz="3300" u="none" cap="none" strike="noStrike">
                <a:solidFill>
                  <a:schemeClr val="dk1"/>
                </a:solidFill>
              </a:defRPr>
            </a:lvl2pPr>
            <a:lvl3pPr indent="0" lvl="2" marL="0" marR="0" rtl="0" algn="l">
              <a:spcBef>
                <a:spcPts val="0"/>
              </a:spcBef>
              <a:spcAft>
                <a:spcPts val="0"/>
              </a:spcAft>
              <a:buClr>
                <a:schemeClr val="dk1"/>
              </a:buClr>
              <a:buSzPts val="2600"/>
              <a:buNone/>
              <a:defRPr b="0" i="0" sz="3300" u="none" cap="none" strike="noStrike">
                <a:solidFill>
                  <a:schemeClr val="dk1"/>
                </a:solidFill>
              </a:defRPr>
            </a:lvl3pPr>
            <a:lvl4pPr indent="0" lvl="3" marL="0" marR="0" rtl="0" algn="l">
              <a:spcBef>
                <a:spcPts val="0"/>
              </a:spcBef>
              <a:spcAft>
                <a:spcPts val="0"/>
              </a:spcAft>
              <a:buClr>
                <a:schemeClr val="dk1"/>
              </a:buClr>
              <a:buSzPts val="2600"/>
              <a:buNone/>
              <a:defRPr b="0" i="0" sz="3300" u="none" cap="none" strike="noStrike">
                <a:solidFill>
                  <a:schemeClr val="dk1"/>
                </a:solidFill>
              </a:defRPr>
            </a:lvl4pPr>
            <a:lvl5pPr indent="0" lvl="4" marL="0" marR="0" rtl="0" algn="l">
              <a:spcBef>
                <a:spcPts val="0"/>
              </a:spcBef>
              <a:spcAft>
                <a:spcPts val="0"/>
              </a:spcAft>
              <a:buClr>
                <a:schemeClr val="dk1"/>
              </a:buClr>
              <a:buSzPts val="2600"/>
              <a:buNone/>
              <a:defRPr b="0" i="0" sz="3300" u="none" cap="none" strike="noStrike">
                <a:solidFill>
                  <a:schemeClr val="dk1"/>
                </a:solidFill>
              </a:defRPr>
            </a:lvl5pPr>
            <a:lvl6pPr indent="0" lvl="5" marL="0" marR="0" rtl="0" algn="l">
              <a:spcBef>
                <a:spcPts val="0"/>
              </a:spcBef>
              <a:spcAft>
                <a:spcPts val="0"/>
              </a:spcAft>
              <a:buClr>
                <a:schemeClr val="dk1"/>
              </a:buClr>
              <a:buSzPts val="2600"/>
              <a:buNone/>
              <a:defRPr b="0" i="0" sz="3300" u="none" cap="none" strike="noStrike">
                <a:solidFill>
                  <a:schemeClr val="dk1"/>
                </a:solidFill>
              </a:defRPr>
            </a:lvl6pPr>
            <a:lvl7pPr indent="0" lvl="6" marL="0" marR="0" rtl="0" algn="l">
              <a:spcBef>
                <a:spcPts val="0"/>
              </a:spcBef>
              <a:spcAft>
                <a:spcPts val="0"/>
              </a:spcAft>
              <a:buClr>
                <a:schemeClr val="dk1"/>
              </a:buClr>
              <a:buSzPts val="2600"/>
              <a:buNone/>
              <a:defRPr b="0" i="0" sz="3300" u="none" cap="none" strike="noStrike">
                <a:solidFill>
                  <a:schemeClr val="dk1"/>
                </a:solidFill>
              </a:defRPr>
            </a:lvl7pPr>
            <a:lvl8pPr indent="0" lvl="7" marL="0" marR="0" rtl="0" algn="l">
              <a:spcBef>
                <a:spcPts val="0"/>
              </a:spcBef>
              <a:spcAft>
                <a:spcPts val="0"/>
              </a:spcAft>
              <a:buClr>
                <a:schemeClr val="dk1"/>
              </a:buClr>
              <a:buSzPts val="2600"/>
              <a:buNone/>
              <a:defRPr b="0" i="0" sz="3300" u="none" cap="none" strike="noStrike">
                <a:solidFill>
                  <a:schemeClr val="dk1"/>
                </a:solidFill>
              </a:defRPr>
            </a:lvl8pPr>
            <a:lvl9pPr indent="0" lvl="8" marL="0" marR="0" rtl="0" algn="l">
              <a:spcBef>
                <a:spcPts val="0"/>
              </a:spcBef>
              <a:spcAft>
                <a:spcPts val="0"/>
              </a:spcAft>
              <a:buClr>
                <a:schemeClr val="dk1"/>
              </a:buClr>
              <a:buSzPts val="2600"/>
              <a:buNone/>
              <a:defRPr b="0" i="0" sz="3300" u="none" cap="none" strike="noStrike">
                <a:solidFill>
                  <a:schemeClr val="dk1"/>
                </a:solidFill>
              </a:defRPr>
            </a:lvl9pPr>
          </a:lstStyle>
          <a:p/>
        </p:txBody>
      </p:sp>
      <p:sp>
        <p:nvSpPr>
          <p:cNvPr id="476" name="Google Shape;476;p62"/>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6">
  <p:cSld name="CUSTOM_4_22_1_1">
    <p:spTree>
      <p:nvGrpSpPr>
        <p:cNvPr id="477" name="Shape 477"/>
        <p:cNvGrpSpPr/>
        <p:nvPr/>
      </p:nvGrpSpPr>
      <p:grpSpPr>
        <a:xfrm>
          <a:off x="0" y="0"/>
          <a:ext cx="0" cy="0"/>
          <a:chOff x="0" y="0"/>
          <a:chExt cx="0" cy="0"/>
        </a:xfrm>
      </p:grpSpPr>
      <p:sp>
        <p:nvSpPr>
          <p:cNvPr id="478" name="Google Shape;478;p6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79" name="Google Shape;479;p6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80" name="Google Shape;480;p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81" name="Google Shape;481;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82" name="Google Shape;482;p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3" name="Google Shape;483;p6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23">
    <p:spTree>
      <p:nvGrpSpPr>
        <p:cNvPr id="484" name="Shape 484"/>
        <p:cNvGrpSpPr/>
        <p:nvPr/>
      </p:nvGrpSpPr>
      <p:grpSpPr>
        <a:xfrm>
          <a:off x="0" y="0"/>
          <a:ext cx="0" cy="0"/>
          <a:chOff x="0" y="0"/>
          <a:chExt cx="0" cy="0"/>
        </a:xfrm>
      </p:grpSpPr>
      <p:sp>
        <p:nvSpPr>
          <p:cNvPr id="485" name="Google Shape;485;p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86" name="Google Shape;486;p6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87" name="Google Shape;487;p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8" name="Google Shape;488;p6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89" name="Google Shape;489;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0" name="Google Shape;490;p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91" name="Google Shape;491;p6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492" name="Google Shape;492;p6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3" name="Google Shape;493;p64"/>
          <p:cNvSpPr/>
          <p:nvPr/>
        </p:nvSpPr>
        <p:spPr>
          <a:xfrm>
            <a:off x="7679269" y="159769"/>
            <a:ext cx="1183200" cy="4197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4" name="Google Shape;494;p64"/>
          <p:cNvSpPr/>
          <p:nvPr/>
        </p:nvSpPr>
        <p:spPr>
          <a:xfrm>
            <a:off x="7103194" y="4627163"/>
            <a:ext cx="837900" cy="2640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5" name="Google Shape;495;p6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2_3">
    <p:spTree>
      <p:nvGrpSpPr>
        <p:cNvPr id="496" name="Shape 496"/>
        <p:cNvGrpSpPr/>
        <p:nvPr/>
      </p:nvGrpSpPr>
      <p:grpSpPr>
        <a:xfrm>
          <a:off x="0" y="0"/>
          <a:ext cx="0" cy="0"/>
          <a:chOff x="0" y="0"/>
          <a:chExt cx="0" cy="0"/>
        </a:xfrm>
      </p:grpSpPr>
      <p:sp>
        <p:nvSpPr>
          <p:cNvPr id="497" name="Google Shape;497;p6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98" name="Google Shape;498;p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99" name="Google Shape;499;p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0" name="Google Shape;500;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01" name="Google Shape;501;p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02" name="Google Shape;502;p65"/>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_1">
    <p:spTree>
      <p:nvGrpSpPr>
        <p:cNvPr id="503" name="Shape 503"/>
        <p:cNvGrpSpPr/>
        <p:nvPr/>
      </p:nvGrpSpPr>
      <p:grpSpPr>
        <a:xfrm>
          <a:off x="0" y="0"/>
          <a:ext cx="0" cy="0"/>
          <a:chOff x="0" y="0"/>
          <a:chExt cx="0" cy="0"/>
        </a:xfrm>
      </p:grpSpPr>
      <p:sp>
        <p:nvSpPr>
          <p:cNvPr id="504" name="Google Shape;504;p6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05" name="Google Shape;505;p6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506" name="Google Shape;506;p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7" name="Google Shape;507;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08" name="Google Shape;508;p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09" name="Google Shape;509;p6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4">
    <p:spTree>
      <p:nvGrpSpPr>
        <p:cNvPr id="510" name="Shape 510"/>
        <p:cNvGrpSpPr/>
        <p:nvPr/>
      </p:nvGrpSpPr>
      <p:grpSpPr>
        <a:xfrm>
          <a:off x="0" y="0"/>
          <a:ext cx="0" cy="0"/>
          <a:chOff x="0" y="0"/>
          <a:chExt cx="0" cy="0"/>
        </a:xfrm>
      </p:grpSpPr>
      <p:sp>
        <p:nvSpPr>
          <p:cNvPr id="511" name="Google Shape;511;p6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12" name="Google Shape;512;p6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513" name="Google Shape;513;p6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4" name="Google Shape;514;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15" name="Google Shape;515;p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6" name="Google Shape;516;p6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p:cSld name="CUSTOM_2_2">
    <p:bg>
      <p:bgPr>
        <a:blipFill>
          <a:blip r:embed="rId2">
            <a:alphaModFix/>
          </a:blip>
          <a:stretch>
            <a:fillRect/>
          </a:stretch>
        </a:blipFill>
      </p:bgPr>
    </p:bg>
    <p:spTree>
      <p:nvGrpSpPr>
        <p:cNvPr id="517" name="Shape 517"/>
        <p:cNvGrpSpPr/>
        <p:nvPr/>
      </p:nvGrpSpPr>
      <p:grpSpPr>
        <a:xfrm>
          <a:off x="0" y="0"/>
          <a:ext cx="0" cy="0"/>
          <a:chOff x="0" y="0"/>
          <a:chExt cx="0" cy="0"/>
        </a:xfrm>
      </p:grpSpPr>
      <p:sp>
        <p:nvSpPr>
          <p:cNvPr id="518" name="Google Shape;518;p6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519" name="Google Shape;519;p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20" name="Google Shape;520;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21" name="Google Shape;521;p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22" name="Google Shape;522;p68"/>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523" name="Google Shape;523;p6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6">
    <p:spTree>
      <p:nvGrpSpPr>
        <p:cNvPr id="524" name="Shape 524"/>
        <p:cNvGrpSpPr/>
        <p:nvPr/>
      </p:nvGrpSpPr>
      <p:grpSpPr>
        <a:xfrm>
          <a:off x="0" y="0"/>
          <a:ext cx="0" cy="0"/>
          <a:chOff x="0" y="0"/>
          <a:chExt cx="0" cy="0"/>
        </a:xfrm>
      </p:grpSpPr>
      <p:sp>
        <p:nvSpPr>
          <p:cNvPr id="525" name="Google Shape;525;p6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26" name="Google Shape;526;p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27" name="Google Shape;527;p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28" name="Google Shape;528;p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29" name="Google Shape;529;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30" name="Google Shape;530;p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31" name="Google Shape;531;p6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532" name="Google Shape;532;p6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533" name="Google Shape;533;p69"/>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9"/>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32">
    <p:spTree>
      <p:nvGrpSpPr>
        <p:cNvPr id="535" name="Shape 535"/>
        <p:cNvGrpSpPr/>
        <p:nvPr/>
      </p:nvGrpSpPr>
      <p:grpSpPr>
        <a:xfrm>
          <a:off x="0" y="0"/>
          <a:ext cx="0" cy="0"/>
          <a:chOff x="0" y="0"/>
          <a:chExt cx="0" cy="0"/>
        </a:xfrm>
      </p:grpSpPr>
      <p:sp>
        <p:nvSpPr>
          <p:cNvPr id="536" name="Google Shape;536;p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37" name="Google Shape;537;p7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38" name="Google Shape;538;p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39" name="Google Shape;539;p7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540" name="Google Shape;540;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1" name="Google Shape;541;p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42" name="Google Shape;542;p7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543" name="Google Shape;543;p7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1">
  <p:cSld name="CUSTOM_2_3">
    <p:bg>
      <p:bgPr>
        <a:blipFill>
          <a:blip r:embed="rId2">
            <a:alphaModFix/>
          </a:blip>
          <a:stretch>
            <a:fillRect/>
          </a:stretch>
        </a:blipFill>
      </p:bgPr>
    </p:bg>
    <p:spTree>
      <p:nvGrpSpPr>
        <p:cNvPr id="544" name="Shape 544"/>
        <p:cNvGrpSpPr/>
        <p:nvPr/>
      </p:nvGrpSpPr>
      <p:grpSpPr>
        <a:xfrm>
          <a:off x="0" y="0"/>
          <a:ext cx="0" cy="0"/>
          <a:chOff x="0" y="0"/>
          <a:chExt cx="0" cy="0"/>
        </a:xfrm>
      </p:grpSpPr>
      <p:sp>
        <p:nvSpPr>
          <p:cNvPr id="545" name="Google Shape;545;p7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546" name="Google Shape;546;p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547" name="Google Shape;547;p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48" name="Google Shape;548;p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49" name="Google Shape;549;p7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550" name="Google Shape;550;p7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51" name="Google Shape;551;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21_1">
    <p:spTree>
      <p:nvGrpSpPr>
        <p:cNvPr id="552" name="Shape 552"/>
        <p:cNvGrpSpPr/>
        <p:nvPr/>
      </p:nvGrpSpPr>
      <p:grpSpPr>
        <a:xfrm>
          <a:off x="0" y="0"/>
          <a:ext cx="0" cy="0"/>
          <a:chOff x="0" y="0"/>
          <a:chExt cx="0" cy="0"/>
        </a:xfrm>
      </p:grpSpPr>
      <p:sp>
        <p:nvSpPr>
          <p:cNvPr id="553" name="Google Shape;553;p7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54" name="Google Shape;554;p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55" name="Google Shape;555;p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56" name="Google Shape;556;p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57" name="Google Shape;557;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58" name="Google Shape;558;p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59" name="Google Shape;559;p7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1">
  <p:cSld name="CUSTOM_4_21_2">
    <p:spTree>
      <p:nvGrpSpPr>
        <p:cNvPr id="560" name="Shape 560"/>
        <p:cNvGrpSpPr/>
        <p:nvPr/>
      </p:nvGrpSpPr>
      <p:grpSpPr>
        <a:xfrm>
          <a:off x="0" y="0"/>
          <a:ext cx="0" cy="0"/>
          <a:chOff x="0" y="0"/>
          <a:chExt cx="0" cy="0"/>
        </a:xfrm>
      </p:grpSpPr>
      <p:sp>
        <p:nvSpPr>
          <p:cNvPr id="561" name="Google Shape;561;p7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62" name="Google Shape;562;p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63" name="Google Shape;563;p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64" name="Google Shape;564;p7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65" name="Google Shape;565;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66" name="Google Shape;566;p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67" name="Google Shape;567;p7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3">
  <p:cSld name="CUSTOM_4_24_1">
    <p:spTree>
      <p:nvGrpSpPr>
        <p:cNvPr id="568" name="Shape 568"/>
        <p:cNvGrpSpPr/>
        <p:nvPr/>
      </p:nvGrpSpPr>
      <p:grpSpPr>
        <a:xfrm>
          <a:off x="0" y="0"/>
          <a:ext cx="0" cy="0"/>
          <a:chOff x="0" y="0"/>
          <a:chExt cx="0" cy="0"/>
        </a:xfrm>
      </p:grpSpPr>
      <p:sp>
        <p:nvSpPr>
          <p:cNvPr id="569" name="Google Shape;569;p7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70" name="Google Shape;570;p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1" name="Google Shape;571;p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2" name="Google Shape;572;p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73" name="Google Shape;573;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74" name="Google Shape;574;p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75" name="Google Shape;575;p7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576" name="Shape 576"/>
        <p:cNvGrpSpPr/>
        <p:nvPr/>
      </p:nvGrpSpPr>
      <p:grpSpPr>
        <a:xfrm>
          <a:off x="0" y="0"/>
          <a:ext cx="0" cy="0"/>
          <a:chOff x="0" y="0"/>
          <a:chExt cx="0" cy="0"/>
        </a:xfrm>
      </p:grpSpPr>
      <p:cxnSp>
        <p:nvCxnSpPr>
          <p:cNvPr id="577" name="Google Shape;577;p7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78" name="Google Shape;578;p7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579" name="Google Shape;579;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0" name="Google Shape;580;p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81" name="Google Shape;581;p7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82" name="Google Shape;582;p75"/>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30200" lvl="0" marL="457200" rtl="0">
              <a:lnSpc>
                <a:spcPct val="135000"/>
              </a:lnSpc>
              <a:spcBef>
                <a:spcPts val="800"/>
              </a:spcBef>
              <a:spcAft>
                <a:spcPts val="0"/>
              </a:spcAft>
              <a:buSzPts val="1600"/>
              <a:buChar char="●"/>
              <a:defRPr/>
            </a:lvl1pPr>
            <a:lvl2pPr indent="-304800" lvl="1" marL="914400" rtl="0">
              <a:lnSpc>
                <a:spcPct val="135000"/>
              </a:lnSpc>
              <a:spcBef>
                <a:spcPts val="800"/>
              </a:spcBef>
              <a:spcAft>
                <a:spcPts val="0"/>
              </a:spcAft>
              <a:buSzPts val="1200"/>
              <a:buChar char="○"/>
              <a:defRPr/>
            </a:lvl2pPr>
            <a:lvl3pPr indent="-304800" lvl="2" marL="1371600" rtl="0">
              <a:lnSpc>
                <a:spcPct val="135000"/>
              </a:lnSpc>
              <a:spcBef>
                <a:spcPts val="800"/>
              </a:spcBef>
              <a:spcAft>
                <a:spcPts val="0"/>
              </a:spcAft>
              <a:buSzPts val="1200"/>
              <a:buChar char="■"/>
              <a:defRPr/>
            </a:lvl3pPr>
            <a:lvl4pPr indent="-304800" lvl="3" marL="1828800" rtl="0">
              <a:lnSpc>
                <a:spcPct val="135000"/>
              </a:lnSpc>
              <a:spcBef>
                <a:spcPts val="800"/>
              </a:spcBef>
              <a:spcAft>
                <a:spcPts val="0"/>
              </a:spcAft>
              <a:buSzPts val="1200"/>
              <a:buChar char="●"/>
              <a:defRPr/>
            </a:lvl4pPr>
            <a:lvl5pPr indent="-304800" lvl="4" marL="2286000" rtl="0">
              <a:lnSpc>
                <a:spcPct val="135000"/>
              </a:lnSpc>
              <a:spcBef>
                <a:spcPts val="800"/>
              </a:spcBef>
              <a:spcAft>
                <a:spcPts val="0"/>
              </a:spcAft>
              <a:buSzPts val="1200"/>
              <a:buChar char="○"/>
              <a:defRPr/>
            </a:lvl5pPr>
            <a:lvl6pPr indent="-304800" lvl="5" marL="2743200" rtl="0">
              <a:lnSpc>
                <a:spcPct val="135000"/>
              </a:lnSpc>
              <a:spcBef>
                <a:spcPts val="800"/>
              </a:spcBef>
              <a:spcAft>
                <a:spcPts val="0"/>
              </a:spcAft>
              <a:buSzPts val="1200"/>
              <a:buChar char="■"/>
              <a:defRPr/>
            </a:lvl6pPr>
            <a:lvl7pPr indent="-304800" lvl="6" marL="3200400" rtl="0">
              <a:lnSpc>
                <a:spcPct val="135000"/>
              </a:lnSpc>
              <a:spcBef>
                <a:spcPts val="800"/>
              </a:spcBef>
              <a:spcAft>
                <a:spcPts val="0"/>
              </a:spcAft>
              <a:buSzPts val="1200"/>
              <a:buChar char="●"/>
              <a:defRPr/>
            </a:lvl7pPr>
            <a:lvl8pPr indent="-304800" lvl="7" marL="3657600" rtl="0">
              <a:lnSpc>
                <a:spcPct val="135000"/>
              </a:lnSpc>
              <a:spcBef>
                <a:spcPts val="800"/>
              </a:spcBef>
              <a:spcAft>
                <a:spcPts val="0"/>
              </a:spcAft>
              <a:buSzPts val="1200"/>
              <a:buChar char="○"/>
              <a:defRPr/>
            </a:lvl8pPr>
            <a:lvl9pPr indent="-304800" lvl="8" marL="4114800" rtl="0">
              <a:lnSpc>
                <a:spcPct val="135000"/>
              </a:lnSpc>
              <a:spcBef>
                <a:spcPts val="800"/>
              </a:spcBef>
              <a:spcAft>
                <a:spcPts val="800"/>
              </a:spcAft>
              <a:buSzPts val="1200"/>
              <a:buChar char="■"/>
              <a:defRPr/>
            </a:lvl9pPr>
          </a:lstStyle>
          <a:p/>
        </p:txBody>
      </p:sp>
      <p:sp>
        <p:nvSpPr>
          <p:cNvPr id="583" name="Google Shape;583;p75"/>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30200" lvl="0" marL="457200" rtl="0">
              <a:lnSpc>
                <a:spcPct val="135000"/>
              </a:lnSpc>
              <a:spcBef>
                <a:spcPts val="800"/>
              </a:spcBef>
              <a:spcAft>
                <a:spcPts val="0"/>
              </a:spcAft>
              <a:buSzPts val="1600"/>
              <a:buChar char="●"/>
              <a:defRPr/>
            </a:lvl1pPr>
            <a:lvl2pPr indent="-304800" lvl="1" marL="914400" rtl="0">
              <a:lnSpc>
                <a:spcPct val="135000"/>
              </a:lnSpc>
              <a:spcBef>
                <a:spcPts val="800"/>
              </a:spcBef>
              <a:spcAft>
                <a:spcPts val="0"/>
              </a:spcAft>
              <a:buSzPts val="1200"/>
              <a:buChar char="○"/>
              <a:defRPr/>
            </a:lvl2pPr>
            <a:lvl3pPr indent="-304800" lvl="2" marL="1371600" rtl="0">
              <a:lnSpc>
                <a:spcPct val="135000"/>
              </a:lnSpc>
              <a:spcBef>
                <a:spcPts val="800"/>
              </a:spcBef>
              <a:spcAft>
                <a:spcPts val="0"/>
              </a:spcAft>
              <a:buSzPts val="1200"/>
              <a:buChar char="■"/>
              <a:defRPr/>
            </a:lvl3pPr>
            <a:lvl4pPr indent="-304800" lvl="3" marL="1828800" rtl="0">
              <a:lnSpc>
                <a:spcPct val="135000"/>
              </a:lnSpc>
              <a:spcBef>
                <a:spcPts val="800"/>
              </a:spcBef>
              <a:spcAft>
                <a:spcPts val="0"/>
              </a:spcAft>
              <a:buSzPts val="1200"/>
              <a:buChar char="●"/>
              <a:defRPr/>
            </a:lvl4pPr>
            <a:lvl5pPr indent="-304800" lvl="4" marL="2286000" rtl="0">
              <a:lnSpc>
                <a:spcPct val="135000"/>
              </a:lnSpc>
              <a:spcBef>
                <a:spcPts val="800"/>
              </a:spcBef>
              <a:spcAft>
                <a:spcPts val="0"/>
              </a:spcAft>
              <a:buSzPts val="1200"/>
              <a:buChar char="○"/>
              <a:defRPr/>
            </a:lvl5pPr>
            <a:lvl6pPr indent="-304800" lvl="5" marL="2743200" rtl="0">
              <a:lnSpc>
                <a:spcPct val="135000"/>
              </a:lnSpc>
              <a:spcBef>
                <a:spcPts val="800"/>
              </a:spcBef>
              <a:spcAft>
                <a:spcPts val="0"/>
              </a:spcAft>
              <a:buSzPts val="1200"/>
              <a:buChar char="■"/>
              <a:defRPr/>
            </a:lvl6pPr>
            <a:lvl7pPr indent="-304800" lvl="6" marL="3200400" rtl="0">
              <a:lnSpc>
                <a:spcPct val="135000"/>
              </a:lnSpc>
              <a:spcBef>
                <a:spcPts val="800"/>
              </a:spcBef>
              <a:spcAft>
                <a:spcPts val="0"/>
              </a:spcAft>
              <a:buSzPts val="1200"/>
              <a:buChar char="●"/>
              <a:defRPr/>
            </a:lvl7pPr>
            <a:lvl8pPr indent="-304800" lvl="7" marL="3657600" rtl="0">
              <a:lnSpc>
                <a:spcPct val="135000"/>
              </a:lnSpc>
              <a:spcBef>
                <a:spcPts val="800"/>
              </a:spcBef>
              <a:spcAft>
                <a:spcPts val="0"/>
              </a:spcAft>
              <a:buSzPts val="1200"/>
              <a:buChar char="○"/>
              <a:defRPr/>
            </a:lvl8pPr>
            <a:lvl9pPr indent="-304800" lvl="8" marL="4114800" rtl="0">
              <a:lnSpc>
                <a:spcPct val="135000"/>
              </a:lnSpc>
              <a:spcBef>
                <a:spcPts val="800"/>
              </a:spcBef>
              <a:spcAft>
                <a:spcPts val="800"/>
              </a:spcAft>
              <a:buSzPts val="1200"/>
              <a:buChar char="■"/>
              <a:defRPr/>
            </a:lvl9pPr>
          </a:lstStyle>
          <a:p/>
        </p:txBody>
      </p:sp>
      <p:sp>
        <p:nvSpPr>
          <p:cNvPr id="584" name="Google Shape;584;p75"/>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85" name="Google Shape;585;p7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86" name="Google Shape;586;p75"/>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_1">
    <p:spTree>
      <p:nvGrpSpPr>
        <p:cNvPr id="587" name="Shape 587"/>
        <p:cNvGrpSpPr/>
        <p:nvPr/>
      </p:nvGrpSpPr>
      <p:grpSpPr>
        <a:xfrm>
          <a:off x="0" y="0"/>
          <a:ext cx="0" cy="0"/>
          <a:chOff x="0" y="0"/>
          <a:chExt cx="0" cy="0"/>
        </a:xfrm>
      </p:grpSpPr>
      <p:sp>
        <p:nvSpPr>
          <p:cNvPr id="588" name="Google Shape;588;p7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89" name="Google Shape;589;p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90" name="Google Shape;590;p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91" name="Google Shape;591;p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92" name="Google Shape;592;p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93" name="Google Shape;593;p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94" name="Google Shape;594;p76"/>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595" name="Google Shape;595;p76"/>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6"/>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1">
  <p:cSld name="CUSTOM_4_30">
    <p:spTree>
      <p:nvGrpSpPr>
        <p:cNvPr id="597" name="Shape 597"/>
        <p:cNvGrpSpPr/>
        <p:nvPr/>
      </p:nvGrpSpPr>
      <p:grpSpPr>
        <a:xfrm>
          <a:off x="0" y="0"/>
          <a:ext cx="0" cy="0"/>
          <a:chOff x="0" y="0"/>
          <a:chExt cx="0" cy="0"/>
        </a:xfrm>
      </p:grpSpPr>
      <p:sp>
        <p:nvSpPr>
          <p:cNvPr id="598" name="Google Shape;598;p77"/>
          <p:cNvSpPr txBox="1"/>
          <p:nvPr>
            <p:ph type="title"/>
          </p:nvPr>
        </p:nvSpPr>
        <p:spPr>
          <a:xfrm>
            <a:off x="1314450" y="366600"/>
            <a:ext cx="6515100" cy="725700"/>
          </a:xfrm>
          <a:prstGeom prst="rect">
            <a:avLst/>
          </a:prstGeom>
        </p:spPr>
        <p:txBody>
          <a:bodyPr anchorCtr="0" anchor="ctr" bIns="0" lIns="0" spcFirstLastPara="1" rIns="0" wrap="square" tIns="0">
            <a:noAutofit/>
          </a:bodyPr>
          <a:lstStyle>
            <a:lvl1pPr lvl="0" rtl="0" algn="ctr">
              <a:lnSpc>
                <a:spcPct val="130000"/>
              </a:lnSpc>
              <a:spcBef>
                <a:spcPts val="0"/>
              </a:spcBef>
              <a:spcAft>
                <a:spcPts val="0"/>
              </a:spcAft>
              <a:buNone/>
              <a:defRPr sz="24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400">
                <a:solidFill>
                  <a:srgbClr val="000000"/>
                </a:solidFill>
                <a:latin typeface="Overpass"/>
                <a:ea typeface="Overpass"/>
                <a:cs typeface="Overpass"/>
                <a:sym typeface="Overpass"/>
              </a:defRPr>
            </a:lvl2pPr>
            <a:lvl3pPr lvl="2" rtl="0" algn="ctr">
              <a:lnSpc>
                <a:spcPct val="130000"/>
              </a:lnSpc>
              <a:spcBef>
                <a:spcPts val="0"/>
              </a:spcBef>
              <a:spcAft>
                <a:spcPts val="0"/>
              </a:spcAft>
              <a:buNone/>
              <a:defRPr sz="2400">
                <a:solidFill>
                  <a:srgbClr val="000000"/>
                </a:solidFill>
                <a:latin typeface="Overpass"/>
                <a:ea typeface="Overpass"/>
                <a:cs typeface="Overpass"/>
                <a:sym typeface="Overpass"/>
              </a:defRPr>
            </a:lvl3pPr>
            <a:lvl4pPr lvl="3" rtl="0" algn="ctr">
              <a:lnSpc>
                <a:spcPct val="130000"/>
              </a:lnSpc>
              <a:spcBef>
                <a:spcPts val="0"/>
              </a:spcBef>
              <a:spcAft>
                <a:spcPts val="0"/>
              </a:spcAft>
              <a:buNone/>
              <a:defRPr sz="2400">
                <a:solidFill>
                  <a:srgbClr val="000000"/>
                </a:solidFill>
                <a:latin typeface="Overpass"/>
                <a:ea typeface="Overpass"/>
                <a:cs typeface="Overpass"/>
                <a:sym typeface="Overpass"/>
              </a:defRPr>
            </a:lvl4pPr>
            <a:lvl5pPr lvl="4" rtl="0" algn="ctr">
              <a:lnSpc>
                <a:spcPct val="130000"/>
              </a:lnSpc>
              <a:spcBef>
                <a:spcPts val="0"/>
              </a:spcBef>
              <a:spcAft>
                <a:spcPts val="0"/>
              </a:spcAft>
              <a:buNone/>
              <a:defRPr sz="2400">
                <a:solidFill>
                  <a:srgbClr val="000000"/>
                </a:solidFill>
                <a:latin typeface="Overpass"/>
                <a:ea typeface="Overpass"/>
                <a:cs typeface="Overpass"/>
                <a:sym typeface="Overpass"/>
              </a:defRPr>
            </a:lvl5pPr>
            <a:lvl6pPr lvl="5" rtl="0" algn="ctr">
              <a:lnSpc>
                <a:spcPct val="130000"/>
              </a:lnSpc>
              <a:spcBef>
                <a:spcPts val="0"/>
              </a:spcBef>
              <a:spcAft>
                <a:spcPts val="0"/>
              </a:spcAft>
              <a:buNone/>
              <a:defRPr sz="2400">
                <a:solidFill>
                  <a:srgbClr val="000000"/>
                </a:solidFill>
                <a:latin typeface="Overpass"/>
                <a:ea typeface="Overpass"/>
                <a:cs typeface="Overpass"/>
                <a:sym typeface="Overpass"/>
              </a:defRPr>
            </a:lvl6pPr>
            <a:lvl7pPr lvl="6" rtl="0" algn="ctr">
              <a:lnSpc>
                <a:spcPct val="130000"/>
              </a:lnSpc>
              <a:spcBef>
                <a:spcPts val="0"/>
              </a:spcBef>
              <a:spcAft>
                <a:spcPts val="0"/>
              </a:spcAft>
              <a:buNone/>
              <a:defRPr sz="2400">
                <a:solidFill>
                  <a:srgbClr val="000000"/>
                </a:solidFill>
                <a:latin typeface="Overpass"/>
                <a:ea typeface="Overpass"/>
                <a:cs typeface="Overpass"/>
                <a:sym typeface="Overpass"/>
              </a:defRPr>
            </a:lvl7pPr>
            <a:lvl8pPr lvl="7" rtl="0" algn="ctr">
              <a:lnSpc>
                <a:spcPct val="130000"/>
              </a:lnSpc>
              <a:spcBef>
                <a:spcPts val="0"/>
              </a:spcBef>
              <a:spcAft>
                <a:spcPts val="0"/>
              </a:spcAft>
              <a:buNone/>
              <a:defRPr sz="2400">
                <a:solidFill>
                  <a:srgbClr val="000000"/>
                </a:solidFill>
                <a:latin typeface="Overpass"/>
                <a:ea typeface="Overpass"/>
                <a:cs typeface="Overpass"/>
                <a:sym typeface="Overpass"/>
              </a:defRPr>
            </a:lvl8pPr>
            <a:lvl9pPr lvl="8" rtl="0" algn="ctr">
              <a:lnSpc>
                <a:spcPct val="130000"/>
              </a:lnSpc>
              <a:spcBef>
                <a:spcPts val="0"/>
              </a:spcBef>
              <a:spcAft>
                <a:spcPts val="0"/>
              </a:spcAft>
              <a:buNone/>
              <a:defRPr sz="2400">
                <a:solidFill>
                  <a:srgbClr val="000000"/>
                </a:solidFill>
                <a:latin typeface="Overpass"/>
                <a:ea typeface="Overpass"/>
                <a:cs typeface="Overpass"/>
                <a:sym typeface="Overpass"/>
              </a:defRPr>
            </a:lvl9pPr>
          </a:lstStyle>
          <a:p/>
        </p:txBody>
      </p:sp>
      <p:cxnSp>
        <p:nvCxnSpPr>
          <p:cNvPr id="599" name="Google Shape;599;p7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600" name="Google Shape;600;p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01" name="Google Shape;601;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02" name="Google Shape;602;p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03" name="Google Shape;603;p7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604" name="Google Shape;604;p77"/>
          <p:cNvSpPr txBox="1"/>
          <p:nvPr>
            <p:ph idx="2" type="body"/>
          </p:nvPr>
        </p:nvSpPr>
        <p:spPr>
          <a:xfrm>
            <a:off x="610256" y="1151606"/>
            <a:ext cx="7933800" cy="34164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1pPr>
            <a:lvl2pPr indent="-317500" lvl="1" marL="914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2pPr>
            <a:lvl3pPr indent="-317500" lvl="2" marL="1371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3pPr>
            <a:lvl4pPr indent="-317500" lvl="3" marL="1828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4pPr>
            <a:lvl5pPr indent="-317500" lvl="4" marL="22860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5pPr>
            <a:lvl6pPr indent="-317500" lvl="5" marL="2743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6pPr>
            <a:lvl7pPr indent="-317500" lvl="6" marL="3200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7pPr>
            <a:lvl8pPr indent="-317500" lvl="7" marL="3657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8pPr>
            <a:lvl9pPr indent="-317500" lvl="8" marL="4114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
    <p:spTree>
      <p:nvGrpSpPr>
        <p:cNvPr id="605" name="Shape 605"/>
        <p:cNvGrpSpPr/>
        <p:nvPr/>
      </p:nvGrpSpPr>
      <p:grpSpPr>
        <a:xfrm>
          <a:off x="0" y="0"/>
          <a:ext cx="0" cy="0"/>
          <a:chOff x="0" y="0"/>
          <a:chExt cx="0" cy="0"/>
        </a:xfrm>
      </p:grpSpPr>
      <p:sp>
        <p:nvSpPr>
          <p:cNvPr id="606" name="Google Shape;606;p78"/>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607" name="Google Shape;607;p78"/>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9pPr>
          </a:lstStyle>
          <a:p/>
        </p:txBody>
      </p:sp>
      <p:sp>
        <p:nvSpPr>
          <p:cNvPr id="608" name="Google Shape;608;p78"/>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609" name="Google Shape;609;p78"/>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610" name="Shape 610"/>
        <p:cNvGrpSpPr/>
        <p:nvPr/>
      </p:nvGrpSpPr>
      <p:grpSpPr>
        <a:xfrm>
          <a:off x="0" y="0"/>
          <a:ext cx="0" cy="0"/>
          <a:chOff x="0" y="0"/>
          <a:chExt cx="0" cy="0"/>
        </a:xfrm>
      </p:grpSpPr>
      <p:sp>
        <p:nvSpPr>
          <p:cNvPr id="611" name="Google Shape;611;p79"/>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cxnSp>
        <p:nvCxnSpPr>
          <p:cNvPr id="612" name="Google Shape;612;p7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13" name="Google Shape;613;p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614" name="Google Shape;614;p7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15" name="Google Shape;615;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6" name="Google Shape;616;p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7" name="Google Shape;617;p7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18" name="Google Shape;618;p79"/>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619" name="Google Shape;619;p79"/>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620" name="Google Shape;620;p79"/>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33">
    <p:spTree>
      <p:nvGrpSpPr>
        <p:cNvPr id="621" name="Shape 621"/>
        <p:cNvGrpSpPr/>
        <p:nvPr/>
      </p:nvGrpSpPr>
      <p:grpSpPr>
        <a:xfrm>
          <a:off x="0" y="0"/>
          <a:ext cx="0" cy="0"/>
          <a:chOff x="0" y="0"/>
          <a:chExt cx="0" cy="0"/>
        </a:xfrm>
      </p:grpSpPr>
      <p:sp>
        <p:nvSpPr>
          <p:cNvPr id="622" name="Google Shape;622;p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23" name="Google Shape;623;p8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24" name="Google Shape;624;p8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5" name="Google Shape;625;p8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26" name="Google Shape;626;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7" name="Google Shape;627;p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28" name="Google Shape;628;p8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629" name="Google Shape;629;p8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30" name="Google Shape;630;p80"/>
          <p:cNvSpPr/>
          <p:nvPr/>
        </p:nvSpPr>
        <p:spPr>
          <a:xfrm>
            <a:off x="7314094" y="4711763"/>
            <a:ext cx="627600" cy="2415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 name="Google Shape;631;p80"/>
          <p:cNvSpPr/>
          <p:nvPr/>
        </p:nvSpPr>
        <p:spPr>
          <a:xfrm>
            <a:off x="7824431" y="258638"/>
            <a:ext cx="940800" cy="2415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38" name="Shape 638"/>
        <p:cNvGrpSpPr/>
        <p:nvPr/>
      </p:nvGrpSpPr>
      <p:grpSpPr>
        <a:xfrm>
          <a:off x="0" y="0"/>
          <a:ext cx="0" cy="0"/>
          <a:chOff x="0" y="0"/>
          <a:chExt cx="0" cy="0"/>
        </a:xfrm>
      </p:grpSpPr>
      <p:sp>
        <p:nvSpPr>
          <p:cNvPr id="639" name="Google Shape;639;p82"/>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640" name="Google Shape;640;p82"/>
          <p:cNvSpPr txBox="1"/>
          <p:nvPr>
            <p:ph idx="1" type="body"/>
          </p:nvPr>
        </p:nvSpPr>
        <p:spPr>
          <a:xfrm>
            <a:off x="311810" y="5417820"/>
            <a:ext cx="8519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41" name="Shape 6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42" name="Shape 642"/>
        <p:cNvGrpSpPr/>
        <p:nvPr/>
      </p:nvGrpSpPr>
      <p:grpSpPr>
        <a:xfrm>
          <a:off x="0" y="0"/>
          <a:ext cx="0" cy="0"/>
          <a:chOff x="0" y="0"/>
          <a:chExt cx="0" cy="0"/>
        </a:xfrm>
      </p:grpSpPr>
      <p:sp>
        <p:nvSpPr>
          <p:cNvPr id="643" name="Google Shape;643;p84"/>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644" name="Google Shape;644;p84"/>
          <p:cNvSpPr txBox="1"/>
          <p:nvPr>
            <p:ph idx="1" type="subTitle"/>
          </p:nvPr>
        </p:nvSpPr>
        <p:spPr>
          <a:xfrm>
            <a:off x="311810" y="5417820"/>
            <a:ext cx="8519100" cy="960000"/>
          </a:xfrm>
          <a:prstGeom prst="rect">
            <a:avLst/>
          </a:prstGeom>
          <a:noFill/>
          <a:ln>
            <a:noFill/>
          </a:ln>
        </p:spPr>
        <p:txBody>
          <a:bodyPr anchorCtr="0" anchor="ctr" bIns="0" lIns="0" spcFirstLastPara="1" rIns="0" wrap="square" tIns="0">
            <a:noAutofit/>
          </a:bodyPr>
          <a:lstStyle>
            <a:lvl1pPr lvl="0" rtl="0" algn="l">
              <a:lnSpc>
                <a:spcPct val="90000"/>
              </a:lnSpc>
              <a:spcBef>
                <a:spcPts val="700"/>
              </a:spcBef>
              <a:spcAft>
                <a:spcPts val="0"/>
              </a:spcAft>
              <a:buClr>
                <a:schemeClr val="dk1"/>
              </a:buClr>
              <a:buSzPts val="1300"/>
              <a:buChar char="•"/>
              <a:defRPr/>
            </a:lvl1pPr>
            <a:lvl2pPr lvl="1" rtl="0" algn="l">
              <a:lnSpc>
                <a:spcPct val="90000"/>
              </a:lnSpc>
              <a:spcBef>
                <a:spcPts val="400"/>
              </a:spcBef>
              <a:spcAft>
                <a:spcPts val="0"/>
              </a:spcAft>
              <a:buClr>
                <a:schemeClr val="dk1"/>
              </a:buClr>
              <a:buSzPts val="1300"/>
              <a:buChar char="•"/>
              <a:defRPr/>
            </a:lvl2pPr>
            <a:lvl3pPr lvl="2" rtl="0" algn="l">
              <a:lnSpc>
                <a:spcPct val="90000"/>
              </a:lnSpc>
              <a:spcBef>
                <a:spcPts val="400"/>
              </a:spcBef>
              <a:spcAft>
                <a:spcPts val="0"/>
              </a:spcAft>
              <a:buClr>
                <a:schemeClr val="dk1"/>
              </a:buClr>
              <a:buSzPts val="1300"/>
              <a:buChar char="•"/>
              <a:defRPr/>
            </a:lvl3pPr>
            <a:lvl4pPr lvl="3" rtl="0" algn="l">
              <a:lnSpc>
                <a:spcPct val="90000"/>
              </a:lnSpc>
              <a:spcBef>
                <a:spcPts val="400"/>
              </a:spcBef>
              <a:spcAft>
                <a:spcPts val="0"/>
              </a:spcAft>
              <a:buClr>
                <a:schemeClr val="dk1"/>
              </a:buClr>
              <a:buSzPts val="1300"/>
              <a:buChar char="•"/>
              <a:defRPr/>
            </a:lvl4pPr>
            <a:lvl5pPr lvl="4" rtl="0" algn="l">
              <a:lnSpc>
                <a:spcPct val="90000"/>
              </a:lnSpc>
              <a:spcBef>
                <a:spcPts val="400"/>
              </a:spcBef>
              <a:spcAft>
                <a:spcPts val="0"/>
              </a:spcAft>
              <a:buClr>
                <a:schemeClr val="dk1"/>
              </a:buClr>
              <a:buSzPts val="1300"/>
              <a:buChar char="•"/>
              <a:defRPr/>
            </a:lvl5pPr>
            <a:lvl6pPr lvl="5" rtl="0" algn="l">
              <a:lnSpc>
                <a:spcPct val="90000"/>
              </a:lnSpc>
              <a:spcBef>
                <a:spcPts val="400"/>
              </a:spcBef>
              <a:spcAft>
                <a:spcPts val="0"/>
              </a:spcAft>
              <a:buClr>
                <a:schemeClr val="dk1"/>
              </a:buClr>
              <a:buSzPts val="1300"/>
              <a:buChar char="•"/>
              <a:defRPr/>
            </a:lvl6pPr>
            <a:lvl7pPr lvl="6" rtl="0" algn="l">
              <a:lnSpc>
                <a:spcPct val="90000"/>
              </a:lnSpc>
              <a:spcBef>
                <a:spcPts val="400"/>
              </a:spcBef>
              <a:spcAft>
                <a:spcPts val="0"/>
              </a:spcAft>
              <a:buClr>
                <a:schemeClr val="dk1"/>
              </a:buClr>
              <a:buSzPts val="1300"/>
              <a:buChar char="•"/>
              <a:defRPr/>
            </a:lvl7pPr>
            <a:lvl8pPr lvl="7" rtl="0" algn="l">
              <a:lnSpc>
                <a:spcPct val="90000"/>
              </a:lnSpc>
              <a:spcBef>
                <a:spcPts val="400"/>
              </a:spcBef>
              <a:spcAft>
                <a:spcPts val="0"/>
              </a:spcAft>
              <a:buClr>
                <a:schemeClr val="dk1"/>
              </a:buClr>
              <a:buSzPts val="1300"/>
              <a:buChar char="•"/>
              <a:defRPr/>
            </a:lvl8pPr>
            <a:lvl9pPr lvl="8"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45" name="Shape 645"/>
        <p:cNvGrpSpPr/>
        <p:nvPr/>
      </p:nvGrpSpPr>
      <p:grpSpPr>
        <a:xfrm>
          <a:off x="0" y="0"/>
          <a:ext cx="0" cy="0"/>
          <a:chOff x="0" y="0"/>
          <a:chExt cx="0" cy="0"/>
        </a:xfrm>
      </p:grpSpPr>
      <p:sp>
        <p:nvSpPr>
          <p:cNvPr id="646" name="Google Shape;646;p85"/>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647" name="Google Shape;647;p85"/>
          <p:cNvSpPr txBox="1"/>
          <p:nvPr>
            <p:ph idx="1" type="body"/>
          </p:nvPr>
        </p:nvSpPr>
        <p:spPr>
          <a:xfrm>
            <a:off x="311810" y="5417820"/>
            <a:ext cx="4157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48" name="Google Shape;648;p85"/>
          <p:cNvSpPr txBox="1"/>
          <p:nvPr>
            <p:ph idx="2" type="body"/>
          </p:nvPr>
        </p:nvSpPr>
        <p:spPr>
          <a:xfrm>
            <a:off x="4677146" y="5417820"/>
            <a:ext cx="4157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9" name="Shape 649"/>
        <p:cNvGrpSpPr/>
        <p:nvPr/>
      </p:nvGrpSpPr>
      <p:grpSpPr>
        <a:xfrm>
          <a:off x="0" y="0"/>
          <a:ext cx="0" cy="0"/>
          <a:chOff x="0" y="0"/>
          <a:chExt cx="0" cy="0"/>
        </a:xfrm>
      </p:grpSpPr>
      <p:sp>
        <p:nvSpPr>
          <p:cNvPr id="650" name="Google Shape;650;p86"/>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51" name="Shape 651"/>
        <p:cNvGrpSpPr/>
        <p:nvPr/>
      </p:nvGrpSpPr>
      <p:grpSpPr>
        <a:xfrm>
          <a:off x="0" y="0"/>
          <a:ext cx="0" cy="0"/>
          <a:chOff x="0" y="0"/>
          <a:chExt cx="0" cy="0"/>
        </a:xfrm>
      </p:grpSpPr>
      <p:sp>
        <p:nvSpPr>
          <p:cNvPr id="652" name="Google Shape;652;p87"/>
          <p:cNvSpPr txBox="1"/>
          <p:nvPr>
            <p:ph idx="1" type="subTitle"/>
          </p:nvPr>
        </p:nvSpPr>
        <p:spPr>
          <a:xfrm>
            <a:off x="1316620" y="706320"/>
            <a:ext cx="6514200" cy="3370200"/>
          </a:xfrm>
          <a:prstGeom prst="rect">
            <a:avLst/>
          </a:prstGeom>
          <a:noFill/>
          <a:ln>
            <a:noFill/>
          </a:ln>
        </p:spPr>
        <p:txBody>
          <a:bodyPr anchorCtr="0" anchor="ctr" bIns="0" lIns="0" spcFirstLastPara="1" rIns="0" wrap="square" tIns="0">
            <a:noAutofit/>
          </a:bodyPr>
          <a:lstStyle>
            <a:lvl1pPr lvl="0" rtl="0" algn="l">
              <a:lnSpc>
                <a:spcPct val="90000"/>
              </a:lnSpc>
              <a:spcBef>
                <a:spcPts val="700"/>
              </a:spcBef>
              <a:spcAft>
                <a:spcPts val="0"/>
              </a:spcAft>
              <a:buClr>
                <a:schemeClr val="dk1"/>
              </a:buClr>
              <a:buSzPts val="1300"/>
              <a:buChar char="•"/>
              <a:defRPr/>
            </a:lvl1pPr>
            <a:lvl2pPr lvl="1" rtl="0" algn="l">
              <a:lnSpc>
                <a:spcPct val="90000"/>
              </a:lnSpc>
              <a:spcBef>
                <a:spcPts val="400"/>
              </a:spcBef>
              <a:spcAft>
                <a:spcPts val="0"/>
              </a:spcAft>
              <a:buClr>
                <a:schemeClr val="dk1"/>
              </a:buClr>
              <a:buSzPts val="1300"/>
              <a:buChar char="•"/>
              <a:defRPr/>
            </a:lvl2pPr>
            <a:lvl3pPr lvl="2" rtl="0" algn="l">
              <a:lnSpc>
                <a:spcPct val="90000"/>
              </a:lnSpc>
              <a:spcBef>
                <a:spcPts val="400"/>
              </a:spcBef>
              <a:spcAft>
                <a:spcPts val="0"/>
              </a:spcAft>
              <a:buClr>
                <a:schemeClr val="dk1"/>
              </a:buClr>
              <a:buSzPts val="1300"/>
              <a:buChar char="•"/>
              <a:defRPr/>
            </a:lvl3pPr>
            <a:lvl4pPr lvl="3" rtl="0" algn="l">
              <a:lnSpc>
                <a:spcPct val="90000"/>
              </a:lnSpc>
              <a:spcBef>
                <a:spcPts val="400"/>
              </a:spcBef>
              <a:spcAft>
                <a:spcPts val="0"/>
              </a:spcAft>
              <a:buClr>
                <a:schemeClr val="dk1"/>
              </a:buClr>
              <a:buSzPts val="1300"/>
              <a:buChar char="•"/>
              <a:defRPr/>
            </a:lvl4pPr>
            <a:lvl5pPr lvl="4" rtl="0" algn="l">
              <a:lnSpc>
                <a:spcPct val="90000"/>
              </a:lnSpc>
              <a:spcBef>
                <a:spcPts val="400"/>
              </a:spcBef>
              <a:spcAft>
                <a:spcPts val="0"/>
              </a:spcAft>
              <a:buClr>
                <a:schemeClr val="dk1"/>
              </a:buClr>
              <a:buSzPts val="1300"/>
              <a:buChar char="•"/>
              <a:defRPr/>
            </a:lvl5pPr>
            <a:lvl6pPr lvl="5" rtl="0" algn="l">
              <a:lnSpc>
                <a:spcPct val="90000"/>
              </a:lnSpc>
              <a:spcBef>
                <a:spcPts val="400"/>
              </a:spcBef>
              <a:spcAft>
                <a:spcPts val="0"/>
              </a:spcAft>
              <a:buClr>
                <a:schemeClr val="dk1"/>
              </a:buClr>
              <a:buSzPts val="1300"/>
              <a:buChar char="•"/>
              <a:defRPr/>
            </a:lvl6pPr>
            <a:lvl7pPr lvl="6" rtl="0" algn="l">
              <a:lnSpc>
                <a:spcPct val="90000"/>
              </a:lnSpc>
              <a:spcBef>
                <a:spcPts val="400"/>
              </a:spcBef>
              <a:spcAft>
                <a:spcPts val="0"/>
              </a:spcAft>
              <a:buClr>
                <a:schemeClr val="dk1"/>
              </a:buClr>
              <a:buSzPts val="1300"/>
              <a:buChar char="•"/>
              <a:defRPr/>
            </a:lvl7pPr>
            <a:lvl8pPr lvl="7" rtl="0" algn="l">
              <a:lnSpc>
                <a:spcPct val="90000"/>
              </a:lnSpc>
              <a:spcBef>
                <a:spcPts val="400"/>
              </a:spcBef>
              <a:spcAft>
                <a:spcPts val="0"/>
              </a:spcAft>
              <a:buClr>
                <a:schemeClr val="dk1"/>
              </a:buClr>
              <a:buSzPts val="1300"/>
              <a:buChar char="•"/>
              <a:defRPr/>
            </a:lvl8pPr>
            <a:lvl9pPr lvl="8"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653" name="Shape 653"/>
        <p:cNvGrpSpPr/>
        <p:nvPr/>
      </p:nvGrpSpPr>
      <p:grpSpPr>
        <a:xfrm>
          <a:off x="0" y="0"/>
          <a:ext cx="0" cy="0"/>
          <a:chOff x="0" y="0"/>
          <a:chExt cx="0" cy="0"/>
        </a:xfrm>
      </p:grpSpPr>
      <p:sp>
        <p:nvSpPr>
          <p:cNvPr id="654" name="Google Shape;654;p88"/>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655" name="Google Shape;655;p88"/>
          <p:cNvSpPr txBox="1"/>
          <p:nvPr>
            <p:ph idx="1" type="body"/>
          </p:nvPr>
        </p:nvSpPr>
        <p:spPr>
          <a:xfrm>
            <a:off x="311810"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56" name="Google Shape;656;p88"/>
          <p:cNvSpPr txBox="1"/>
          <p:nvPr>
            <p:ph idx="2" type="body"/>
          </p:nvPr>
        </p:nvSpPr>
        <p:spPr>
          <a:xfrm>
            <a:off x="4677146" y="5417820"/>
            <a:ext cx="4157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57" name="Google Shape;657;p88"/>
          <p:cNvSpPr txBox="1"/>
          <p:nvPr>
            <p:ph idx="3" type="body"/>
          </p:nvPr>
        </p:nvSpPr>
        <p:spPr>
          <a:xfrm>
            <a:off x="311810" y="591948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658" name="Shape 658"/>
        <p:cNvGrpSpPr/>
        <p:nvPr/>
      </p:nvGrpSpPr>
      <p:grpSpPr>
        <a:xfrm>
          <a:off x="0" y="0"/>
          <a:ext cx="0" cy="0"/>
          <a:chOff x="0" y="0"/>
          <a:chExt cx="0" cy="0"/>
        </a:xfrm>
      </p:grpSpPr>
      <p:sp>
        <p:nvSpPr>
          <p:cNvPr id="659" name="Google Shape;659;p89"/>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660" name="Google Shape;660;p89"/>
          <p:cNvSpPr txBox="1"/>
          <p:nvPr>
            <p:ph idx="1" type="body"/>
          </p:nvPr>
        </p:nvSpPr>
        <p:spPr>
          <a:xfrm>
            <a:off x="311810" y="5417820"/>
            <a:ext cx="4157100" cy="9600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61" name="Google Shape;661;p89"/>
          <p:cNvSpPr txBox="1"/>
          <p:nvPr>
            <p:ph idx="2" type="body"/>
          </p:nvPr>
        </p:nvSpPr>
        <p:spPr>
          <a:xfrm>
            <a:off x="4677146"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62" name="Google Shape;662;p89"/>
          <p:cNvSpPr txBox="1"/>
          <p:nvPr>
            <p:ph idx="3" type="body"/>
          </p:nvPr>
        </p:nvSpPr>
        <p:spPr>
          <a:xfrm>
            <a:off x="4677146" y="591948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63" name="Shape 663"/>
        <p:cNvGrpSpPr/>
        <p:nvPr/>
      </p:nvGrpSpPr>
      <p:grpSpPr>
        <a:xfrm>
          <a:off x="0" y="0"/>
          <a:ext cx="0" cy="0"/>
          <a:chOff x="0" y="0"/>
          <a:chExt cx="0" cy="0"/>
        </a:xfrm>
      </p:grpSpPr>
      <p:sp>
        <p:nvSpPr>
          <p:cNvPr id="664" name="Google Shape;664;p90"/>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665" name="Google Shape;665;p90"/>
          <p:cNvSpPr txBox="1"/>
          <p:nvPr>
            <p:ph idx="1" type="body"/>
          </p:nvPr>
        </p:nvSpPr>
        <p:spPr>
          <a:xfrm>
            <a:off x="311810"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66" name="Google Shape;666;p90"/>
          <p:cNvSpPr txBox="1"/>
          <p:nvPr>
            <p:ph idx="2" type="body"/>
          </p:nvPr>
        </p:nvSpPr>
        <p:spPr>
          <a:xfrm>
            <a:off x="4677146"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67" name="Google Shape;667;p90"/>
          <p:cNvSpPr txBox="1"/>
          <p:nvPr>
            <p:ph idx="3" type="body"/>
          </p:nvPr>
        </p:nvSpPr>
        <p:spPr>
          <a:xfrm>
            <a:off x="311810" y="5919480"/>
            <a:ext cx="8519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68" name="Shape 668"/>
        <p:cNvGrpSpPr/>
        <p:nvPr/>
      </p:nvGrpSpPr>
      <p:grpSpPr>
        <a:xfrm>
          <a:off x="0" y="0"/>
          <a:ext cx="0" cy="0"/>
          <a:chOff x="0" y="0"/>
          <a:chExt cx="0" cy="0"/>
        </a:xfrm>
      </p:grpSpPr>
      <p:sp>
        <p:nvSpPr>
          <p:cNvPr id="669" name="Google Shape;669;p91"/>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670" name="Google Shape;670;p91"/>
          <p:cNvSpPr txBox="1"/>
          <p:nvPr>
            <p:ph idx="1" type="body"/>
          </p:nvPr>
        </p:nvSpPr>
        <p:spPr>
          <a:xfrm>
            <a:off x="311810" y="5417820"/>
            <a:ext cx="8519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71" name="Google Shape;671;p91"/>
          <p:cNvSpPr txBox="1"/>
          <p:nvPr>
            <p:ph idx="2" type="body"/>
          </p:nvPr>
        </p:nvSpPr>
        <p:spPr>
          <a:xfrm>
            <a:off x="311810" y="5919480"/>
            <a:ext cx="8519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72" name="Shape 672"/>
        <p:cNvGrpSpPr/>
        <p:nvPr/>
      </p:nvGrpSpPr>
      <p:grpSpPr>
        <a:xfrm>
          <a:off x="0" y="0"/>
          <a:ext cx="0" cy="0"/>
          <a:chOff x="0" y="0"/>
          <a:chExt cx="0" cy="0"/>
        </a:xfrm>
      </p:grpSpPr>
      <p:sp>
        <p:nvSpPr>
          <p:cNvPr id="673" name="Google Shape;673;p92"/>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674" name="Google Shape;674;p92"/>
          <p:cNvSpPr txBox="1"/>
          <p:nvPr>
            <p:ph idx="1" type="body"/>
          </p:nvPr>
        </p:nvSpPr>
        <p:spPr>
          <a:xfrm>
            <a:off x="311810"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75" name="Google Shape;675;p92"/>
          <p:cNvSpPr txBox="1"/>
          <p:nvPr>
            <p:ph idx="2" type="body"/>
          </p:nvPr>
        </p:nvSpPr>
        <p:spPr>
          <a:xfrm>
            <a:off x="4677146" y="541782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76" name="Google Shape;676;p92"/>
          <p:cNvSpPr txBox="1"/>
          <p:nvPr>
            <p:ph idx="3" type="body"/>
          </p:nvPr>
        </p:nvSpPr>
        <p:spPr>
          <a:xfrm>
            <a:off x="311810" y="591948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77" name="Google Shape;677;p92"/>
          <p:cNvSpPr txBox="1"/>
          <p:nvPr>
            <p:ph idx="4" type="body"/>
          </p:nvPr>
        </p:nvSpPr>
        <p:spPr>
          <a:xfrm>
            <a:off x="4677146" y="5919480"/>
            <a:ext cx="41571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78" name="Shape 678"/>
        <p:cNvGrpSpPr/>
        <p:nvPr/>
      </p:nvGrpSpPr>
      <p:grpSpPr>
        <a:xfrm>
          <a:off x="0" y="0"/>
          <a:ext cx="0" cy="0"/>
          <a:chOff x="0" y="0"/>
          <a:chExt cx="0" cy="0"/>
        </a:xfrm>
      </p:grpSpPr>
      <p:sp>
        <p:nvSpPr>
          <p:cNvPr id="679" name="Google Shape;679;p93"/>
          <p:cNvSpPr txBox="1"/>
          <p:nvPr>
            <p:ph type="title"/>
          </p:nvPr>
        </p:nvSpPr>
        <p:spPr>
          <a:xfrm>
            <a:off x="1316620" y="706320"/>
            <a:ext cx="6514200" cy="726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680" name="Google Shape;680;p93"/>
          <p:cNvSpPr txBox="1"/>
          <p:nvPr>
            <p:ph idx="1" type="body"/>
          </p:nvPr>
        </p:nvSpPr>
        <p:spPr>
          <a:xfrm>
            <a:off x="311810" y="541782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81" name="Google Shape;681;p93"/>
          <p:cNvSpPr txBox="1"/>
          <p:nvPr>
            <p:ph idx="2" type="body"/>
          </p:nvPr>
        </p:nvSpPr>
        <p:spPr>
          <a:xfrm>
            <a:off x="3192068" y="541782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82" name="Google Shape;682;p93"/>
          <p:cNvSpPr txBox="1"/>
          <p:nvPr>
            <p:ph idx="3" type="body"/>
          </p:nvPr>
        </p:nvSpPr>
        <p:spPr>
          <a:xfrm>
            <a:off x="6072325" y="541782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83" name="Google Shape;683;p93"/>
          <p:cNvSpPr txBox="1"/>
          <p:nvPr>
            <p:ph idx="4" type="body"/>
          </p:nvPr>
        </p:nvSpPr>
        <p:spPr>
          <a:xfrm>
            <a:off x="311810" y="591948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84" name="Google Shape;684;p93"/>
          <p:cNvSpPr txBox="1"/>
          <p:nvPr>
            <p:ph idx="5" type="body"/>
          </p:nvPr>
        </p:nvSpPr>
        <p:spPr>
          <a:xfrm>
            <a:off x="3192068" y="591948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685" name="Google Shape;685;p93"/>
          <p:cNvSpPr txBox="1"/>
          <p:nvPr>
            <p:ph idx="6" type="body"/>
          </p:nvPr>
        </p:nvSpPr>
        <p:spPr>
          <a:xfrm>
            <a:off x="6072325" y="5919480"/>
            <a:ext cx="2742900" cy="4578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700"/>
              </a:spcBef>
              <a:spcAft>
                <a:spcPts val="0"/>
              </a:spcAft>
              <a:buClr>
                <a:schemeClr val="dk1"/>
              </a:buClr>
              <a:buSzPts val="1300"/>
              <a:buChar char="•"/>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689" name="Shape 689"/>
        <p:cNvGrpSpPr/>
        <p:nvPr/>
      </p:nvGrpSpPr>
      <p:grpSpPr>
        <a:xfrm>
          <a:off x="0" y="0"/>
          <a:ext cx="0" cy="0"/>
          <a:chOff x="0" y="0"/>
          <a:chExt cx="0" cy="0"/>
        </a:xfrm>
      </p:grpSpPr>
      <p:sp>
        <p:nvSpPr>
          <p:cNvPr id="690" name="Google Shape;690;p9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91" name="Google Shape;691;p9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92" name="Google Shape;692;p9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693" name="Google Shape;693;p9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694" name="Google Shape;694;p9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695" name="Google Shape;695;p9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96" name="Google Shape;696;p9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97" name="Google Shape;697;p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698" name="Shape 698"/>
        <p:cNvGrpSpPr/>
        <p:nvPr/>
      </p:nvGrpSpPr>
      <p:grpSpPr>
        <a:xfrm>
          <a:off x="0" y="0"/>
          <a:ext cx="0" cy="0"/>
          <a:chOff x="0" y="0"/>
          <a:chExt cx="0" cy="0"/>
        </a:xfrm>
      </p:grpSpPr>
      <p:sp>
        <p:nvSpPr>
          <p:cNvPr id="699" name="Google Shape;699;p9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700" name="Google Shape;700;p9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01" name="Google Shape;701;p9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702" name="Google Shape;702;p96"/>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703" name="Google Shape;703;p96"/>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704" name="Google Shape;704;p96"/>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705" name="Google Shape;705;p96"/>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706" name="Google Shape;706;p96"/>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707" name="Google Shape;707;p9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708" name="Google Shape;708;p9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709" name="Google Shape;709;p9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710" name="Google Shape;710;p9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711" name="Google Shape;711;p9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712" name="Google Shape;712;p9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13" name="Google Shape;713;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714" name="Shape 714"/>
        <p:cNvGrpSpPr/>
        <p:nvPr/>
      </p:nvGrpSpPr>
      <p:grpSpPr>
        <a:xfrm>
          <a:off x="0" y="0"/>
          <a:ext cx="0" cy="0"/>
          <a:chOff x="0" y="0"/>
          <a:chExt cx="0" cy="0"/>
        </a:xfrm>
      </p:grpSpPr>
      <p:sp>
        <p:nvSpPr>
          <p:cNvPr id="715" name="Google Shape;715;p9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716" name="Google Shape;716;p9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17" name="Google Shape;717;p9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718" name="Google Shape;718;p9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719" name="Google Shape;719;p9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720" name="Google Shape;720;p9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21" name="Google Shape;721;p9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22" name="Google Shape;722;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723" name="Shape 723"/>
        <p:cNvGrpSpPr/>
        <p:nvPr/>
      </p:nvGrpSpPr>
      <p:grpSpPr>
        <a:xfrm>
          <a:off x="0" y="0"/>
          <a:ext cx="0" cy="0"/>
          <a:chOff x="0" y="0"/>
          <a:chExt cx="0" cy="0"/>
        </a:xfrm>
      </p:grpSpPr>
      <p:sp>
        <p:nvSpPr>
          <p:cNvPr id="724" name="Google Shape;724;p9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725" name="Google Shape;725;p9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26" name="Google Shape;726;p9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727" name="Google Shape;727;p98"/>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728" name="Google Shape;728;p9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729" name="Google Shape;729;p9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730" name="Google Shape;730;p9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731" name="Google Shape;731;p9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732" name="Google Shape;732;p9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733" name="Google Shape;733;p98"/>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734" name="Google Shape;734;p98"/>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735" name="Google Shape;735;p98"/>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736" name="Google Shape;736;p98"/>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737" name="Google Shape;737;p9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38" name="Google Shape;738;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739" name="Shape 739"/>
        <p:cNvGrpSpPr/>
        <p:nvPr/>
      </p:nvGrpSpPr>
      <p:grpSpPr>
        <a:xfrm>
          <a:off x="0" y="0"/>
          <a:ext cx="0" cy="0"/>
          <a:chOff x="0" y="0"/>
          <a:chExt cx="0" cy="0"/>
        </a:xfrm>
      </p:grpSpPr>
      <p:sp>
        <p:nvSpPr>
          <p:cNvPr id="740" name="Google Shape;740;p9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41" name="Google Shape;741;p9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42" name="Google Shape;742;p9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43" name="Google Shape;743;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44" name="Google Shape;744;p99"/>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745" name="Google Shape;745;p99"/>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746" name="Google Shape;746;p99"/>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747" name="Google Shape;747;p99"/>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748" name="Shape 748"/>
        <p:cNvGrpSpPr/>
        <p:nvPr/>
      </p:nvGrpSpPr>
      <p:grpSpPr>
        <a:xfrm>
          <a:off x="0" y="0"/>
          <a:ext cx="0" cy="0"/>
          <a:chOff x="0" y="0"/>
          <a:chExt cx="0" cy="0"/>
        </a:xfrm>
      </p:grpSpPr>
      <p:sp>
        <p:nvSpPr>
          <p:cNvPr id="749" name="Google Shape;749;p10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50" name="Google Shape;750;p10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51" name="Google Shape;751;p10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52" name="Google Shape;752;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53" name="Google Shape;753;p100"/>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754" name="Google Shape;754;p10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755" name="Google Shape;755;p100"/>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756" name="Google Shape;756;p100"/>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757" name="Google Shape;757;p100"/>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758" name="Google Shape;758;p100"/>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759" name="Google Shape;759;p100"/>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760" name="Google Shape;760;p100"/>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761" name="Google Shape;761;p100"/>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762" name="Google Shape;762;p100"/>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763" name="Google Shape;763;p100"/>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764" name="Shape 764"/>
        <p:cNvGrpSpPr/>
        <p:nvPr/>
      </p:nvGrpSpPr>
      <p:grpSpPr>
        <a:xfrm>
          <a:off x="0" y="0"/>
          <a:ext cx="0" cy="0"/>
          <a:chOff x="0" y="0"/>
          <a:chExt cx="0" cy="0"/>
        </a:xfrm>
      </p:grpSpPr>
      <p:sp>
        <p:nvSpPr>
          <p:cNvPr id="765" name="Google Shape;765;p10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766" name="Google Shape;766;p1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67" name="Google Shape;767;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68" name="Google Shape;768;p1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69" name="Google Shape;769;p1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770" name="Google Shape;770;p10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771" name="Google Shape;771;p10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772" name="Google Shape;772;p10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773" name="Shape 773"/>
        <p:cNvGrpSpPr/>
        <p:nvPr/>
      </p:nvGrpSpPr>
      <p:grpSpPr>
        <a:xfrm>
          <a:off x="0" y="0"/>
          <a:ext cx="0" cy="0"/>
          <a:chOff x="0" y="0"/>
          <a:chExt cx="0" cy="0"/>
        </a:xfrm>
      </p:grpSpPr>
      <p:sp>
        <p:nvSpPr>
          <p:cNvPr id="774" name="Google Shape;774;p10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775" name="Google Shape;775;p1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76" name="Google Shape;776;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77" name="Google Shape;777;p1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78" name="Google Shape;778;p1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779" name="Google Shape;779;p10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80" name="Google Shape;780;p10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81" name="Google Shape;781;p10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782" name="Shape 782"/>
        <p:cNvGrpSpPr/>
        <p:nvPr/>
      </p:nvGrpSpPr>
      <p:grpSpPr>
        <a:xfrm>
          <a:off x="0" y="0"/>
          <a:ext cx="0" cy="0"/>
          <a:chOff x="0" y="0"/>
          <a:chExt cx="0" cy="0"/>
        </a:xfrm>
      </p:grpSpPr>
      <p:sp>
        <p:nvSpPr>
          <p:cNvPr id="783" name="Google Shape;783;p10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784" name="Google Shape;784;p10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85" name="Google Shape;785;p1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86" name="Google Shape;786;p10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87" name="Google Shape;787;p1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788" name="Google Shape;788;p10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89" name="Google Shape;789;p10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790" name="Google Shape;790;p10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791" name="Google Shape;791;p103"/>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792" name="Shape 792"/>
        <p:cNvGrpSpPr/>
        <p:nvPr/>
      </p:nvGrpSpPr>
      <p:grpSpPr>
        <a:xfrm>
          <a:off x="0" y="0"/>
          <a:ext cx="0" cy="0"/>
          <a:chOff x="0" y="0"/>
          <a:chExt cx="0" cy="0"/>
        </a:xfrm>
      </p:grpSpPr>
      <p:sp>
        <p:nvSpPr>
          <p:cNvPr id="793" name="Google Shape;793;p10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794" name="Google Shape;794;p10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95" name="Google Shape;795;p1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96" name="Google Shape;796;p10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97" name="Google Shape;797;p10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798" name="Google Shape;798;p10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76.xml"/><Relationship Id="rId20" Type="http://schemas.openxmlformats.org/officeDocument/2006/relationships/slideLayout" Target="../slideLayouts/slideLayout56.xml"/><Relationship Id="rId42" Type="http://schemas.openxmlformats.org/officeDocument/2006/relationships/theme" Target="../theme/theme6.xml"/><Relationship Id="rId41" Type="http://schemas.openxmlformats.org/officeDocument/2006/relationships/slideLayout" Target="../slideLayouts/slideLayout77.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8" Type="http://schemas.openxmlformats.org/officeDocument/2006/relationships/slideLayout" Target="../slideLayouts/slideLayout64.xml"/><Relationship Id="rId27" Type="http://schemas.openxmlformats.org/officeDocument/2006/relationships/slideLayout" Target="../slideLayouts/slideLayout6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29" Type="http://schemas.openxmlformats.org/officeDocument/2006/relationships/slideLayout" Target="../slideLayouts/slideLayout65.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1" Type="http://schemas.openxmlformats.org/officeDocument/2006/relationships/slideLayout" Target="../slideLayouts/slideLayout67.xml"/><Relationship Id="rId30" Type="http://schemas.openxmlformats.org/officeDocument/2006/relationships/slideLayout" Target="../slideLayouts/slideLayout66.xml"/><Relationship Id="rId11" Type="http://schemas.openxmlformats.org/officeDocument/2006/relationships/slideLayout" Target="../slideLayouts/slideLayout47.xml"/><Relationship Id="rId33" Type="http://schemas.openxmlformats.org/officeDocument/2006/relationships/slideLayout" Target="../slideLayouts/slideLayout69.xml"/><Relationship Id="rId10" Type="http://schemas.openxmlformats.org/officeDocument/2006/relationships/slideLayout" Target="../slideLayouts/slideLayout46.xml"/><Relationship Id="rId32" Type="http://schemas.openxmlformats.org/officeDocument/2006/relationships/slideLayout" Target="../slideLayouts/slideLayout68.xml"/><Relationship Id="rId13" Type="http://schemas.openxmlformats.org/officeDocument/2006/relationships/slideLayout" Target="../slideLayouts/slideLayout49.xml"/><Relationship Id="rId35" Type="http://schemas.openxmlformats.org/officeDocument/2006/relationships/slideLayout" Target="../slideLayouts/slideLayout71.xml"/><Relationship Id="rId12" Type="http://schemas.openxmlformats.org/officeDocument/2006/relationships/slideLayout" Target="../slideLayouts/slideLayout48.xml"/><Relationship Id="rId34" Type="http://schemas.openxmlformats.org/officeDocument/2006/relationships/slideLayout" Target="../slideLayouts/slideLayout70.xml"/><Relationship Id="rId15" Type="http://schemas.openxmlformats.org/officeDocument/2006/relationships/slideLayout" Target="../slideLayouts/slideLayout51.xml"/><Relationship Id="rId37" Type="http://schemas.openxmlformats.org/officeDocument/2006/relationships/slideLayout" Target="../slideLayouts/slideLayout73.xml"/><Relationship Id="rId14" Type="http://schemas.openxmlformats.org/officeDocument/2006/relationships/slideLayout" Target="../slideLayouts/slideLayout50.xml"/><Relationship Id="rId36" Type="http://schemas.openxmlformats.org/officeDocument/2006/relationships/slideLayout" Target="../slideLayouts/slideLayout72.xml"/><Relationship Id="rId17" Type="http://schemas.openxmlformats.org/officeDocument/2006/relationships/slideLayout" Target="../slideLayouts/slideLayout53.xml"/><Relationship Id="rId39" Type="http://schemas.openxmlformats.org/officeDocument/2006/relationships/slideLayout" Target="../slideLayouts/slideLayout75.xml"/><Relationship Id="rId16" Type="http://schemas.openxmlformats.org/officeDocument/2006/relationships/slideLayout" Target="../slideLayouts/slideLayout52.xml"/><Relationship Id="rId38" Type="http://schemas.openxmlformats.org/officeDocument/2006/relationships/slideLayout" Target="../slideLayouts/slideLayout74.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9.jpg"/><Relationship Id="rId2" Type="http://schemas.openxmlformats.org/officeDocument/2006/relationships/image" Target="../media/image81.png"/><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5" Type="http://schemas.openxmlformats.org/officeDocument/2006/relationships/theme" Target="../theme/theme8.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9" Type="http://schemas.openxmlformats.org/officeDocument/2006/relationships/slideLayout" Target="../slideLayouts/slideLayout98.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11" Type="http://schemas.openxmlformats.org/officeDocument/2006/relationships/slideLayout" Target="../slideLayouts/slideLayout100.xml"/><Relationship Id="rId10" Type="http://schemas.openxmlformats.org/officeDocument/2006/relationships/slideLayout" Target="../slideLayouts/slideLayout99.xml"/><Relationship Id="rId13" Type="http://schemas.openxmlformats.org/officeDocument/2006/relationships/slideLayout" Target="../slideLayouts/slideLayout102.xml"/><Relationship Id="rId12" Type="http://schemas.openxmlformats.org/officeDocument/2006/relationships/slideLayout" Target="../slideLayouts/slideLayout101.xml"/><Relationship Id="rId15" Type="http://schemas.openxmlformats.org/officeDocument/2006/relationships/slideLayout" Target="../slideLayouts/slideLayout104.xml"/><Relationship Id="rId14" Type="http://schemas.openxmlformats.org/officeDocument/2006/relationships/slideLayout" Target="../slideLayouts/slideLayout103.xml"/><Relationship Id="rId17" Type="http://schemas.openxmlformats.org/officeDocument/2006/relationships/slideLayout" Target="../slideLayouts/slideLayout106.xml"/><Relationship Id="rId16" Type="http://schemas.openxmlformats.org/officeDocument/2006/relationships/slideLayout" Target="../slideLayouts/slideLayout105.xml"/><Relationship Id="rId18"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06.jpg"/><Relationship Id="rId2" Type="http://schemas.openxmlformats.org/officeDocument/2006/relationships/image" Target="../media/image104.png"/><Relationship Id="rId3" Type="http://schemas.openxmlformats.org/officeDocument/2006/relationships/image" Target="../media/image107.png"/><Relationship Id="rId4" Type="http://schemas.openxmlformats.org/officeDocument/2006/relationships/image" Target="../media/image109.png"/><Relationship Id="rId9" Type="http://schemas.openxmlformats.org/officeDocument/2006/relationships/slideLayout" Target="../slideLayouts/slideLayout109.xml"/><Relationship Id="rId5" Type="http://schemas.openxmlformats.org/officeDocument/2006/relationships/image" Target="../media/image112.png"/><Relationship Id="rId6" Type="http://schemas.openxmlformats.org/officeDocument/2006/relationships/image" Target="../media/image111.png"/><Relationship Id="rId7" Type="http://schemas.openxmlformats.org/officeDocument/2006/relationships/slideLayout" Target="../slideLayouts/slideLayout107.xml"/><Relationship Id="rId8" Type="http://schemas.openxmlformats.org/officeDocument/2006/relationships/slideLayout" Target="../slideLayouts/slideLayout108.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theme" Target="../theme/theme4.xml"/><Relationship Id="rId18"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7" Type="http://schemas.openxmlformats.org/officeDocument/2006/relationships/theme" Target="../theme/theme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06" name="Google Shape;106;p19"/>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274" name="Google Shape;274;p39"/>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32" name="Shape 632"/>
        <p:cNvGrpSpPr/>
        <p:nvPr/>
      </p:nvGrpSpPr>
      <p:grpSpPr>
        <a:xfrm>
          <a:off x="0" y="0"/>
          <a:ext cx="0" cy="0"/>
          <a:chOff x="0" y="0"/>
          <a:chExt cx="0" cy="0"/>
        </a:xfrm>
      </p:grpSpPr>
      <p:cxnSp>
        <p:nvCxnSpPr>
          <p:cNvPr id="633" name="Google Shape;633;p81"/>
          <p:cNvCxnSpPr/>
          <p:nvPr/>
        </p:nvCxnSpPr>
        <p:spPr>
          <a:xfrm rot="10800000">
            <a:off x="335207" y="4800270"/>
            <a:ext cx="900" cy="343500"/>
          </a:xfrm>
          <a:prstGeom prst="straightConnector1">
            <a:avLst/>
          </a:prstGeom>
          <a:noFill/>
          <a:ln cap="flat" cmpd="sng" w="9525">
            <a:solidFill>
              <a:srgbClr val="FFFFFF"/>
            </a:solidFill>
            <a:prstDash val="solid"/>
            <a:miter lim="8000"/>
            <a:headEnd len="sm" w="sm" type="none"/>
            <a:tailEnd len="sm" w="sm" type="none"/>
          </a:ln>
        </p:spPr>
      </p:cxnSp>
      <p:pic>
        <p:nvPicPr>
          <p:cNvPr id="634" name="Google Shape;634;p81"/>
          <p:cNvPicPr preferRelativeResize="0"/>
          <p:nvPr/>
        </p:nvPicPr>
        <p:blipFill rotWithShape="1">
          <a:blip r:embed="rId2">
            <a:alphaModFix/>
          </a:blip>
          <a:srcRect b="0" l="0" r="0" t="0"/>
          <a:stretch/>
        </p:blipFill>
        <p:spPr>
          <a:xfrm>
            <a:off x="8032003" y="4733910"/>
            <a:ext cx="732146" cy="172508"/>
          </a:xfrm>
          <a:prstGeom prst="rect">
            <a:avLst/>
          </a:prstGeom>
          <a:noFill/>
          <a:ln>
            <a:noFill/>
          </a:ln>
        </p:spPr>
      </p:pic>
      <p:sp>
        <p:nvSpPr>
          <p:cNvPr id="635" name="Google Shape;635;p81"/>
          <p:cNvSpPr txBox="1"/>
          <p:nvPr>
            <p:ph type="title"/>
          </p:nvPr>
        </p:nvSpPr>
        <p:spPr>
          <a:xfrm>
            <a:off x="4251411" y="1227690"/>
            <a:ext cx="3778200" cy="29079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636" name="Google Shape;636;p81"/>
          <p:cNvSpPr txBox="1"/>
          <p:nvPr>
            <p:ph idx="1" type="body"/>
          </p:nvPr>
        </p:nvSpPr>
        <p:spPr>
          <a:xfrm>
            <a:off x="1729127" y="5238810"/>
            <a:ext cx="6773700" cy="522000"/>
          </a:xfrm>
          <a:prstGeom prst="rect">
            <a:avLst/>
          </a:prstGeom>
          <a:noFill/>
          <a:ln>
            <a:noFill/>
          </a:ln>
        </p:spPr>
        <p:txBody>
          <a:bodyPr anchorCtr="0" anchor="t" bIns="0" lIns="0" spcFirstLastPara="1" rIns="0" wrap="square" tIns="0">
            <a:noAutofit/>
          </a:bodyPr>
          <a:lstStyle>
            <a:lvl1pPr indent="-361950" lvl="0" marL="457200" marR="0" rtl="0" algn="l">
              <a:lnSpc>
                <a:spcPct val="90000"/>
              </a:lnSpc>
              <a:spcBef>
                <a:spcPts val="700"/>
              </a:spcBef>
              <a:spcAft>
                <a:spcPts val="0"/>
              </a:spcAft>
              <a:buClr>
                <a:schemeClr val="dk1"/>
              </a:buClr>
              <a:buSzPts val="2100"/>
              <a:buFont typeface="Arial"/>
              <a:buChar char="•"/>
              <a:defRPr b="0" i="0" sz="7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6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500" u="none" cap="none" strike="noStrike">
                <a:solidFill>
                  <a:schemeClr val="dk1"/>
                </a:solidFill>
                <a:latin typeface="Arial"/>
                <a:ea typeface="Arial"/>
                <a:cs typeface="Arial"/>
                <a:sym typeface="Arial"/>
              </a:defRPr>
            </a:lvl3pPr>
            <a:lvl4pPr indent="-311150" lvl="3" marL="1828800" marR="0" rtl="0" algn="l">
              <a:lnSpc>
                <a:spcPct val="90000"/>
              </a:lnSpc>
              <a:spcBef>
                <a:spcPts val="400"/>
              </a:spcBef>
              <a:spcAft>
                <a:spcPts val="0"/>
              </a:spcAft>
              <a:buClr>
                <a:schemeClr val="dk1"/>
              </a:buClr>
              <a:buSzPts val="1300"/>
              <a:buFont typeface="Arial"/>
              <a:buChar char="•"/>
              <a:defRPr b="0" i="0" sz="400" u="none" cap="none" strike="noStrike">
                <a:solidFill>
                  <a:schemeClr val="dk1"/>
                </a:solidFill>
                <a:latin typeface="Arial"/>
                <a:ea typeface="Arial"/>
                <a:cs typeface="Arial"/>
                <a:sym typeface="Arial"/>
              </a:defRPr>
            </a:lvl4pPr>
            <a:lvl5pPr indent="-311150" lvl="4" marL="2286000" marR="0" rtl="0" algn="l">
              <a:lnSpc>
                <a:spcPct val="90000"/>
              </a:lnSpc>
              <a:spcBef>
                <a:spcPts val="400"/>
              </a:spcBef>
              <a:spcAft>
                <a:spcPts val="0"/>
              </a:spcAft>
              <a:buClr>
                <a:schemeClr val="dk1"/>
              </a:buClr>
              <a:buSzPts val="1300"/>
              <a:buFont typeface="Arial"/>
              <a:buChar char="•"/>
              <a:defRPr b="0" i="0" sz="400" u="none" cap="none" strike="noStrike">
                <a:solidFill>
                  <a:schemeClr val="dk1"/>
                </a:solidFill>
                <a:latin typeface="Arial"/>
                <a:ea typeface="Arial"/>
                <a:cs typeface="Arial"/>
                <a:sym typeface="Arial"/>
              </a:defRPr>
            </a:lvl5pPr>
            <a:lvl6pPr indent="-311150" lvl="5" marL="2743200" marR="0" rtl="0" algn="l">
              <a:lnSpc>
                <a:spcPct val="90000"/>
              </a:lnSpc>
              <a:spcBef>
                <a:spcPts val="400"/>
              </a:spcBef>
              <a:spcAft>
                <a:spcPts val="0"/>
              </a:spcAft>
              <a:buClr>
                <a:schemeClr val="dk1"/>
              </a:buClr>
              <a:buSzPts val="1300"/>
              <a:buFont typeface="Arial"/>
              <a:buChar char="•"/>
              <a:defRPr b="0" i="0" sz="400" u="none" cap="none" strike="noStrike">
                <a:solidFill>
                  <a:schemeClr val="dk1"/>
                </a:solidFill>
                <a:latin typeface="Arial"/>
                <a:ea typeface="Arial"/>
                <a:cs typeface="Arial"/>
                <a:sym typeface="Arial"/>
              </a:defRPr>
            </a:lvl6pPr>
            <a:lvl7pPr indent="-311150" lvl="6" marL="3200400" marR="0" rtl="0" algn="l">
              <a:lnSpc>
                <a:spcPct val="90000"/>
              </a:lnSpc>
              <a:spcBef>
                <a:spcPts val="400"/>
              </a:spcBef>
              <a:spcAft>
                <a:spcPts val="0"/>
              </a:spcAft>
              <a:buClr>
                <a:schemeClr val="dk1"/>
              </a:buClr>
              <a:buSzPts val="1300"/>
              <a:buFont typeface="Arial"/>
              <a:buChar char="•"/>
              <a:defRPr b="0" i="0" sz="400" u="none" cap="none" strike="noStrike">
                <a:solidFill>
                  <a:schemeClr val="dk1"/>
                </a:solidFill>
                <a:latin typeface="Arial"/>
                <a:ea typeface="Arial"/>
                <a:cs typeface="Arial"/>
                <a:sym typeface="Arial"/>
              </a:defRPr>
            </a:lvl7pPr>
            <a:lvl8pPr indent="-311150" lvl="7" marL="3657600" marR="0" rtl="0" algn="l">
              <a:lnSpc>
                <a:spcPct val="90000"/>
              </a:lnSpc>
              <a:spcBef>
                <a:spcPts val="400"/>
              </a:spcBef>
              <a:spcAft>
                <a:spcPts val="0"/>
              </a:spcAft>
              <a:buClr>
                <a:schemeClr val="dk1"/>
              </a:buClr>
              <a:buSzPts val="1300"/>
              <a:buFont typeface="Arial"/>
              <a:buChar char="•"/>
              <a:defRPr b="0" i="0" sz="400" u="none" cap="none" strike="noStrike">
                <a:solidFill>
                  <a:schemeClr val="dk1"/>
                </a:solidFill>
                <a:latin typeface="Arial"/>
                <a:ea typeface="Arial"/>
                <a:cs typeface="Arial"/>
                <a:sym typeface="Arial"/>
              </a:defRPr>
            </a:lvl8pPr>
            <a:lvl9pPr indent="-311150" lvl="8" marL="4114800" marR="0" rtl="0" algn="l">
              <a:lnSpc>
                <a:spcPct val="90000"/>
              </a:lnSpc>
              <a:spcBef>
                <a:spcPts val="400"/>
              </a:spcBef>
              <a:spcAft>
                <a:spcPts val="0"/>
              </a:spcAft>
              <a:buClr>
                <a:schemeClr val="dk1"/>
              </a:buClr>
              <a:buSzPts val="1300"/>
              <a:buFont typeface="Arial"/>
              <a:buChar char="•"/>
              <a:defRPr b="0" i="0" sz="400" u="none" cap="none" strike="noStrike">
                <a:solidFill>
                  <a:schemeClr val="dk1"/>
                </a:solidFill>
                <a:latin typeface="Arial"/>
                <a:ea typeface="Arial"/>
                <a:cs typeface="Arial"/>
                <a:sym typeface="Arial"/>
              </a:defRPr>
            </a:lvl9pPr>
          </a:lstStyle>
          <a:p/>
        </p:txBody>
      </p:sp>
      <p:sp>
        <p:nvSpPr>
          <p:cNvPr id="637" name="Google Shape;637;p81"/>
          <p:cNvSpPr txBox="1"/>
          <p:nvPr>
            <p:ph idx="12" type="sldNum"/>
          </p:nvPr>
        </p:nvSpPr>
        <p:spPr>
          <a:xfrm>
            <a:off x="27536" y="4594860"/>
            <a:ext cx="617100" cy="1371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FFFFFF"/>
              </a:buClr>
              <a:buSzPts val="300"/>
              <a:buFont typeface="Noto Sans Symbols"/>
              <a:buNone/>
              <a:defRPr b="0" i="0" sz="600" u="none" cap="none" strike="noStrike">
                <a:solidFill>
                  <a:srgbClr val="FFFFFF"/>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FFFFFF"/>
              </a:buClr>
              <a:buSzPts val="300"/>
              <a:buFont typeface="Noto Sans Symbols"/>
              <a:buNone/>
              <a:defRPr b="0" i="0" sz="600" u="none" cap="none" strike="noStrike">
                <a:solidFill>
                  <a:srgbClr val="FFFFFF"/>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FFFFFF"/>
              </a:buClr>
              <a:buSzPts val="300"/>
              <a:buFont typeface="Noto Sans Symbols"/>
              <a:buNone/>
              <a:defRPr b="0" i="0" sz="600" u="none" cap="none" strike="noStrike">
                <a:solidFill>
                  <a:srgbClr val="FFFFFF"/>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FFFFFF"/>
              </a:buClr>
              <a:buSzPts val="300"/>
              <a:buFont typeface="Noto Sans Symbols"/>
              <a:buNone/>
              <a:defRPr b="0" i="0" sz="600" u="none" cap="none" strike="noStrike">
                <a:solidFill>
                  <a:srgbClr val="FFFFFF"/>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FFFFFF"/>
              </a:buClr>
              <a:buSzPts val="300"/>
              <a:buFont typeface="Noto Sans Symbols"/>
              <a:buNone/>
              <a:defRPr b="0" i="0" sz="600" u="none" cap="none" strike="noStrike">
                <a:solidFill>
                  <a:srgbClr val="FFFFFF"/>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FFFFFF"/>
              </a:buClr>
              <a:buSzPts val="300"/>
              <a:buFont typeface="Noto Sans Symbols"/>
              <a:buNone/>
              <a:defRPr b="0" i="0" sz="600" u="none" cap="none" strike="noStrike">
                <a:solidFill>
                  <a:srgbClr val="FFFFFF"/>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FFFFFF"/>
              </a:buClr>
              <a:buSzPts val="300"/>
              <a:buFont typeface="Noto Sans Symbols"/>
              <a:buNone/>
              <a:defRPr b="0" i="0" sz="600" u="none" cap="none" strike="noStrike">
                <a:solidFill>
                  <a:srgbClr val="FFFFFF"/>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FFFFFF"/>
              </a:buClr>
              <a:buSzPts val="300"/>
              <a:buFont typeface="Noto Sans Symbols"/>
              <a:buNone/>
              <a:defRPr b="0" i="0" sz="600" u="none" cap="none" strike="noStrike">
                <a:solidFill>
                  <a:srgbClr val="FFFFFF"/>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FFFFFF"/>
              </a:buClr>
              <a:buSzPts val="300"/>
              <a:buFont typeface="Noto Sans Symbols"/>
              <a:buNone/>
              <a:defRPr b="0" i="0" sz="600" u="none" cap="none" strike="noStrike">
                <a:solidFill>
                  <a:srgbClr val="FFFFFF"/>
                </a:solidFill>
                <a:latin typeface="Overpass SemiBold"/>
                <a:ea typeface="Overpass SemiBold"/>
                <a:cs typeface="Overpass SemiBold"/>
                <a:sym typeface="Overpass SemiBold"/>
              </a:defRPr>
            </a:lvl9pPr>
          </a:lstStyle>
          <a:p>
            <a:pPr indent="-19050" lvl="0" marL="0" rtl="0" algn="ctr">
              <a:spcBef>
                <a:spcPts val="0"/>
              </a:spcBef>
              <a:spcAft>
                <a:spcPts val="0"/>
              </a:spcAft>
              <a:buClr>
                <a:srgbClr val="FFFFFF"/>
              </a:buClr>
              <a:buSzPts val="300"/>
              <a:buFont typeface="Noto Sans Symbols"/>
              <a:buChar char="●"/>
            </a:pPr>
            <a:fld id="{00000000-1234-1234-1234-123412341234}" type="slidenum">
              <a:rPr lang="en"/>
              <a:t>‹#›</a:t>
            </a:fld>
            <a:endParaRPr>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6" name="Shape 686"/>
        <p:cNvGrpSpPr/>
        <p:nvPr/>
      </p:nvGrpSpPr>
      <p:grpSpPr>
        <a:xfrm>
          <a:off x="0" y="0"/>
          <a:ext cx="0" cy="0"/>
          <a:chOff x="0" y="0"/>
          <a:chExt cx="0" cy="0"/>
        </a:xfrm>
      </p:grpSpPr>
      <p:sp>
        <p:nvSpPr>
          <p:cNvPr id="687" name="Google Shape;687;p94"/>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688" name="Google Shape;688;p9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51" name="Shape 851"/>
        <p:cNvGrpSpPr/>
        <p:nvPr/>
      </p:nvGrpSpPr>
      <p:grpSpPr>
        <a:xfrm>
          <a:off x="0" y="0"/>
          <a:ext cx="0" cy="0"/>
          <a:chOff x="0" y="0"/>
          <a:chExt cx="0" cy="0"/>
        </a:xfrm>
      </p:grpSpPr>
      <p:pic>
        <p:nvPicPr>
          <p:cNvPr id="852" name="Google Shape;852;p112"/>
          <p:cNvPicPr preferRelativeResize="0"/>
          <p:nvPr/>
        </p:nvPicPr>
        <p:blipFill rotWithShape="1">
          <a:blip r:embed="rId2">
            <a:alphaModFix/>
          </a:blip>
          <a:srcRect b="0" l="0" r="0" t="0"/>
          <a:stretch/>
        </p:blipFill>
        <p:spPr>
          <a:xfrm>
            <a:off x="7579811" y="4652910"/>
            <a:ext cx="1184337" cy="279684"/>
          </a:xfrm>
          <a:prstGeom prst="rect">
            <a:avLst/>
          </a:prstGeom>
          <a:noFill/>
          <a:ln>
            <a:noFill/>
          </a:ln>
        </p:spPr>
      </p:pic>
      <p:cxnSp>
        <p:nvCxnSpPr>
          <p:cNvPr id="853" name="Google Shape;853;p112"/>
          <p:cNvCxnSpPr/>
          <p:nvPr/>
        </p:nvCxnSpPr>
        <p:spPr>
          <a:xfrm rot="10800000">
            <a:off x="335207" y="4800270"/>
            <a:ext cx="900" cy="343500"/>
          </a:xfrm>
          <a:prstGeom prst="straightConnector1">
            <a:avLst/>
          </a:prstGeom>
          <a:noFill/>
          <a:ln cap="flat" cmpd="sng" w="9525">
            <a:solidFill>
              <a:srgbClr val="FFFFFF"/>
            </a:solidFill>
            <a:prstDash val="solid"/>
            <a:miter lim="8000"/>
            <a:headEnd len="sm" w="sm" type="none"/>
            <a:tailEnd len="sm" w="sm" type="none"/>
          </a:ln>
        </p:spPr>
      </p:cxnSp>
      <p:sp>
        <p:nvSpPr>
          <p:cNvPr id="854" name="Google Shape;854;p112"/>
          <p:cNvSpPr/>
          <p:nvPr/>
        </p:nvSpPr>
        <p:spPr>
          <a:xfrm>
            <a:off x="4427428" y="3501630"/>
            <a:ext cx="1742904" cy="1809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linkedin.com/company/red-hat</a:t>
            </a:r>
            <a:endParaRPr b="0" i="0" sz="800" u="none" cap="none" strike="noStrike">
              <a:solidFill>
                <a:srgbClr val="000000"/>
              </a:solidFill>
              <a:latin typeface="Arial"/>
              <a:ea typeface="Arial"/>
              <a:cs typeface="Arial"/>
              <a:sym typeface="Arial"/>
            </a:endParaRPr>
          </a:p>
        </p:txBody>
      </p:sp>
      <p:sp>
        <p:nvSpPr>
          <p:cNvPr id="855" name="Google Shape;855;p112"/>
          <p:cNvSpPr/>
          <p:nvPr/>
        </p:nvSpPr>
        <p:spPr>
          <a:xfrm>
            <a:off x="4427428" y="3880170"/>
            <a:ext cx="1742904" cy="18117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youtube.com/user/RedHatVideos</a:t>
            </a:r>
            <a:endParaRPr b="0" i="0" sz="800" u="none" cap="none" strike="noStrike">
              <a:solidFill>
                <a:srgbClr val="000000"/>
              </a:solidFill>
              <a:latin typeface="Arial"/>
              <a:ea typeface="Arial"/>
              <a:cs typeface="Arial"/>
              <a:sym typeface="Arial"/>
            </a:endParaRPr>
          </a:p>
        </p:txBody>
      </p:sp>
      <p:sp>
        <p:nvSpPr>
          <p:cNvPr id="856" name="Google Shape;856;p112"/>
          <p:cNvSpPr/>
          <p:nvPr/>
        </p:nvSpPr>
        <p:spPr>
          <a:xfrm>
            <a:off x="6610636" y="3501630"/>
            <a:ext cx="1742904" cy="1809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facebook.com/redhatinc</a:t>
            </a:r>
            <a:endParaRPr b="0" i="0" sz="800" u="none" cap="none" strike="noStrike">
              <a:solidFill>
                <a:srgbClr val="000000"/>
              </a:solidFill>
              <a:latin typeface="Arial"/>
              <a:ea typeface="Arial"/>
              <a:cs typeface="Arial"/>
              <a:sym typeface="Arial"/>
            </a:endParaRPr>
          </a:p>
        </p:txBody>
      </p:sp>
      <p:sp>
        <p:nvSpPr>
          <p:cNvPr id="857" name="Google Shape;857;p112"/>
          <p:cNvSpPr/>
          <p:nvPr/>
        </p:nvSpPr>
        <p:spPr>
          <a:xfrm>
            <a:off x="6610636" y="3880170"/>
            <a:ext cx="1742904" cy="18117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twitter.com/RedHat</a:t>
            </a:r>
            <a:endParaRPr b="0" i="0" sz="800" u="none" cap="none" strike="noStrike">
              <a:solidFill>
                <a:srgbClr val="000000"/>
              </a:solidFill>
              <a:latin typeface="Arial"/>
              <a:ea typeface="Arial"/>
              <a:cs typeface="Arial"/>
              <a:sym typeface="Arial"/>
            </a:endParaRPr>
          </a:p>
        </p:txBody>
      </p:sp>
      <p:pic>
        <p:nvPicPr>
          <p:cNvPr id="858" name="Google Shape;858;p112"/>
          <p:cNvPicPr preferRelativeResize="0"/>
          <p:nvPr/>
        </p:nvPicPr>
        <p:blipFill rotWithShape="1">
          <a:blip r:embed="rId3">
            <a:alphaModFix/>
          </a:blip>
          <a:srcRect b="0" l="0" r="0" t="0"/>
          <a:stretch/>
        </p:blipFill>
        <p:spPr>
          <a:xfrm>
            <a:off x="6439208" y="3880170"/>
            <a:ext cx="171428" cy="181147"/>
          </a:xfrm>
          <a:prstGeom prst="rect">
            <a:avLst/>
          </a:prstGeom>
          <a:noFill/>
          <a:ln>
            <a:noFill/>
          </a:ln>
        </p:spPr>
      </p:pic>
      <p:pic>
        <p:nvPicPr>
          <p:cNvPr id="859" name="Google Shape;859;p112"/>
          <p:cNvPicPr preferRelativeResize="0"/>
          <p:nvPr/>
        </p:nvPicPr>
        <p:blipFill rotWithShape="1">
          <a:blip r:embed="rId4">
            <a:alphaModFix/>
          </a:blip>
          <a:srcRect b="0" l="0" r="0" t="0"/>
          <a:stretch/>
        </p:blipFill>
        <p:spPr>
          <a:xfrm>
            <a:off x="6439208" y="3501630"/>
            <a:ext cx="171428" cy="180877"/>
          </a:xfrm>
          <a:prstGeom prst="rect">
            <a:avLst/>
          </a:prstGeom>
          <a:noFill/>
          <a:ln>
            <a:noFill/>
          </a:ln>
        </p:spPr>
      </p:pic>
      <p:pic>
        <p:nvPicPr>
          <p:cNvPr id="860" name="Google Shape;860;p112"/>
          <p:cNvPicPr preferRelativeResize="0"/>
          <p:nvPr/>
        </p:nvPicPr>
        <p:blipFill rotWithShape="1">
          <a:blip r:embed="rId5">
            <a:alphaModFix/>
          </a:blip>
          <a:srcRect b="0" l="0" r="0" t="0"/>
          <a:stretch/>
        </p:blipFill>
        <p:spPr>
          <a:xfrm>
            <a:off x="4245202" y="3880170"/>
            <a:ext cx="171428" cy="181147"/>
          </a:xfrm>
          <a:prstGeom prst="rect">
            <a:avLst/>
          </a:prstGeom>
          <a:noFill/>
          <a:ln>
            <a:noFill/>
          </a:ln>
        </p:spPr>
      </p:pic>
      <p:pic>
        <p:nvPicPr>
          <p:cNvPr id="861" name="Google Shape;861;p112"/>
          <p:cNvPicPr preferRelativeResize="0"/>
          <p:nvPr/>
        </p:nvPicPr>
        <p:blipFill rotWithShape="1">
          <a:blip r:embed="rId6">
            <a:alphaModFix/>
          </a:blip>
          <a:srcRect b="0" l="0" r="0" t="0"/>
          <a:stretch/>
        </p:blipFill>
        <p:spPr>
          <a:xfrm>
            <a:off x="4245202" y="3501630"/>
            <a:ext cx="171428" cy="180877"/>
          </a:xfrm>
          <a:prstGeom prst="rect">
            <a:avLst/>
          </a:prstGeom>
          <a:noFill/>
          <a:ln>
            <a:noFill/>
          </a:ln>
        </p:spPr>
      </p:pic>
      <p:sp>
        <p:nvSpPr>
          <p:cNvPr id="862" name="Google Shape;862;p112"/>
          <p:cNvSpPr txBox="1"/>
          <p:nvPr>
            <p:ph type="title"/>
          </p:nvPr>
        </p:nvSpPr>
        <p:spPr>
          <a:xfrm>
            <a:off x="411427" y="-891540"/>
            <a:ext cx="85191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863" name="Google Shape;863;p112"/>
          <p:cNvSpPr txBox="1"/>
          <p:nvPr>
            <p:ph idx="1" type="body"/>
          </p:nvPr>
        </p:nvSpPr>
        <p:spPr>
          <a:xfrm>
            <a:off x="395229" y="5623560"/>
            <a:ext cx="8519100" cy="1975500"/>
          </a:xfrm>
          <a:prstGeom prst="rect">
            <a:avLst/>
          </a:prstGeom>
          <a:noFill/>
          <a:ln>
            <a:noFill/>
          </a:ln>
        </p:spPr>
        <p:txBody>
          <a:bodyPr anchorCtr="0" anchor="t" bIns="0" lIns="0" spcFirstLastPara="1" rIns="0" wrap="square" tIns="0">
            <a:noAutofit/>
          </a:bodyPr>
          <a:lstStyle>
            <a:lvl1pPr indent="-361950" lvl="0" marL="45720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864" name="Google Shape;864;p112"/>
          <p:cNvSpPr txBox="1"/>
          <p:nvPr>
            <p:ph idx="12" type="sldNum"/>
          </p:nvPr>
        </p:nvSpPr>
        <p:spPr>
          <a:xfrm>
            <a:off x="27536" y="4594860"/>
            <a:ext cx="617100" cy="1371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1" i="0" sz="600" u="none" cap="none" strike="noStrike">
                <a:solidFill>
                  <a:srgbClr val="FFFFFF"/>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SzPts val="600"/>
              <a:buFont typeface="Arial"/>
              <a:buNone/>
              <a:defRPr b="1" i="0" sz="600" u="none" cap="none" strike="noStrike">
                <a:solidFill>
                  <a:srgbClr val="FFFFFF"/>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SzPts val="600"/>
              <a:buFont typeface="Arial"/>
              <a:buNone/>
              <a:defRPr b="1" i="0" sz="600" u="none" cap="none" strike="noStrike">
                <a:solidFill>
                  <a:srgbClr val="FFFFFF"/>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SzPts val="600"/>
              <a:buFont typeface="Arial"/>
              <a:buNone/>
              <a:defRPr b="1" i="0" sz="600" u="none" cap="none" strike="noStrike">
                <a:solidFill>
                  <a:srgbClr val="FFFFFF"/>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SzPts val="600"/>
              <a:buFont typeface="Arial"/>
              <a:buNone/>
              <a:defRPr b="1" i="0" sz="600" u="none" cap="none" strike="noStrike">
                <a:solidFill>
                  <a:srgbClr val="FFFFFF"/>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SzPts val="600"/>
              <a:buFont typeface="Arial"/>
              <a:buNone/>
              <a:defRPr b="1" i="0" sz="600" u="none" cap="none" strike="noStrike">
                <a:solidFill>
                  <a:srgbClr val="FFFFFF"/>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SzPts val="600"/>
              <a:buFont typeface="Arial"/>
              <a:buNone/>
              <a:defRPr b="1" i="0" sz="600" u="none" cap="none" strike="noStrike">
                <a:solidFill>
                  <a:srgbClr val="FFFFFF"/>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SzPts val="600"/>
              <a:buFont typeface="Arial"/>
              <a:buNone/>
              <a:defRPr b="1" i="0" sz="600" u="none" cap="none" strike="noStrike">
                <a:solidFill>
                  <a:srgbClr val="FFFFFF"/>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SzPts val="600"/>
              <a:buFont typeface="Arial"/>
              <a:buNone/>
              <a:defRPr b="1" i="0" sz="600" u="none" cap="none" strike="noStrike">
                <a:solidFill>
                  <a:srgbClr val="FFFFFF"/>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Tree>
  </p:cSld>
  <p:clrMap accent1="accent1" accent2="accent2" accent3="accent3" accent4="accent4" accent5="accent5" accent6="accent6" bg1="lt1" bg2="dk2" tx1="dk1" tx2="lt2" folHlink="folHlink" hlink="hlink"/>
  <p:sldLayoutIdLst>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13" name="Shape 913"/>
        <p:cNvGrpSpPr/>
        <p:nvPr/>
      </p:nvGrpSpPr>
      <p:grpSpPr>
        <a:xfrm>
          <a:off x="0" y="0"/>
          <a:ext cx="0" cy="0"/>
          <a:chOff x="0" y="0"/>
          <a:chExt cx="0" cy="0"/>
        </a:xfrm>
      </p:grpSpPr>
      <p:sp>
        <p:nvSpPr>
          <p:cNvPr id="914" name="Google Shape;914;p125"/>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915" name="Google Shape;915;p125"/>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8.xml"/><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9.xml"/><Relationship Id="rId3" Type="http://schemas.openxmlformats.org/officeDocument/2006/relationships/image" Target="../media/image1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1.xml"/><Relationship Id="rId3" Type="http://schemas.openxmlformats.org/officeDocument/2006/relationships/image" Target="../media/image150.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2.xml"/><Relationship Id="rId3" Type="http://schemas.openxmlformats.org/officeDocument/2006/relationships/image" Target="../media/image155.png"/><Relationship Id="rId4" Type="http://schemas.openxmlformats.org/officeDocument/2006/relationships/image" Target="../media/image157.png"/><Relationship Id="rId5" Type="http://schemas.openxmlformats.org/officeDocument/2006/relationships/image" Target="../media/image154.png"/><Relationship Id="rId6" Type="http://schemas.openxmlformats.org/officeDocument/2006/relationships/image" Target="../media/image1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1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163.png"/><Relationship Id="rId4" Type="http://schemas.openxmlformats.org/officeDocument/2006/relationships/image" Target="../media/image1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59.png"/><Relationship Id="rId6" Type="http://schemas.openxmlformats.org/officeDocument/2006/relationships/image" Target="../media/image1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59.png"/><Relationship Id="rId6" Type="http://schemas.openxmlformats.org/officeDocument/2006/relationships/image" Target="../media/image162.png"/><Relationship Id="rId7" Type="http://schemas.openxmlformats.org/officeDocument/2006/relationships/image" Target="../media/image1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59.png"/><Relationship Id="rId6" Type="http://schemas.openxmlformats.org/officeDocument/2006/relationships/image" Target="../media/image162.png"/><Relationship Id="rId7" Type="http://schemas.openxmlformats.org/officeDocument/2006/relationships/image" Target="../media/image1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59.png"/><Relationship Id="rId6" Type="http://schemas.openxmlformats.org/officeDocument/2006/relationships/image" Target="../media/image162.png"/><Relationship Id="rId7" Type="http://schemas.openxmlformats.org/officeDocument/2006/relationships/image" Target="../media/image1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59.png"/><Relationship Id="rId6" Type="http://schemas.openxmlformats.org/officeDocument/2006/relationships/image" Target="../media/image162.png"/><Relationship Id="rId7" Type="http://schemas.openxmlformats.org/officeDocument/2006/relationships/image" Target="../media/image1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59.png"/><Relationship Id="rId6" Type="http://schemas.openxmlformats.org/officeDocument/2006/relationships/image" Target="../media/image162.png"/><Relationship Id="rId7" Type="http://schemas.openxmlformats.org/officeDocument/2006/relationships/image" Target="../media/image1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 Id="rId3" Type="http://schemas.openxmlformats.org/officeDocument/2006/relationships/image" Target="../media/image2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175.png"/><Relationship Id="rId4" Type="http://schemas.openxmlformats.org/officeDocument/2006/relationships/image" Target="../media/image168.png"/><Relationship Id="rId5" Type="http://schemas.openxmlformats.org/officeDocument/2006/relationships/image" Target="../media/image173.png"/><Relationship Id="rId6" Type="http://schemas.openxmlformats.org/officeDocument/2006/relationships/image" Target="../media/image186.png"/><Relationship Id="rId7" Type="http://schemas.openxmlformats.org/officeDocument/2006/relationships/image" Target="../media/image1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180.png"/><Relationship Id="rId4" Type="http://schemas.openxmlformats.org/officeDocument/2006/relationships/image" Target="../media/image172.png"/><Relationship Id="rId5" Type="http://schemas.openxmlformats.org/officeDocument/2006/relationships/image" Target="../media/image1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174.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 Id="rId3" Type="http://schemas.openxmlformats.org/officeDocument/2006/relationships/image" Target="../media/image1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76.png"/><Relationship Id="rId4" Type="http://schemas.openxmlformats.org/officeDocument/2006/relationships/image" Target="../media/image181.png"/><Relationship Id="rId9" Type="http://schemas.openxmlformats.org/officeDocument/2006/relationships/image" Target="../media/image189.png"/><Relationship Id="rId5" Type="http://schemas.openxmlformats.org/officeDocument/2006/relationships/image" Target="../media/image177.png"/><Relationship Id="rId6" Type="http://schemas.openxmlformats.org/officeDocument/2006/relationships/image" Target="../media/image215.png"/><Relationship Id="rId7" Type="http://schemas.openxmlformats.org/officeDocument/2006/relationships/image" Target="../media/image178.png"/><Relationship Id="rId8" Type="http://schemas.openxmlformats.org/officeDocument/2006/relationships/image" Target="../media/image200.png"/><Relationship Id="rId11" Type="http://schemas.openxmlformats.org/officeDocument/2006/relationships/image" Target="../media/image185.png"/><Relationship Id="rId10" Type="http://schemas.openxmlformats.org/officeDocument/2006/relationships/image" Target="../media/image1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7.xml"/><Relationship Id="rId3" Type="http://schemas.openxmlformats.org/officeDocument/2006/relationships/image" Target="../media/image187.png"/><Relationship Id="rId4" Type="http://schemas.openxmlformats.org/officeDocument/2006/relationships/image" Target="../media/image184.png"/><Relationship Id="rId5" Type="http://schemas.openxmlformats.org/officeDocument/2006/relationships/image" Target="../media/image191.png"/><Relationship Id="rId6" Type="http://schemas.openxmlformats.org/officeDocument/2006/relationships/image" Target="../media/image188.png"/><Relationship Id="rId7" Type="http://schemas.openxmlformats.org/officeDocument/2006/relationships/image" Target="../media/image193.png"/><Relationship Id="rId8" Type="http://schemas.openxmlformats.org/officeDocument/2006/relationships/image" Target="../media/image19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 Id="rId3" Type="http://schemas.openxmlformats.org/officeDocument/2006/relationships/image" Target="../media/image1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 Id="rId3" Type="http://schemas.openxmlformats.org/officeDocument/2006/relationships/image" Target="../media/image1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0.xml"/><Relationship Id="rId3" Type="http://schemas.openxmlformats.org/officeDocument/2006/relationships/image" Target="../media/image192.png"/><Relationship Id="rId4" Type="http://schemas.openxmlformats.org/officeDocument/2006/relationships/image" Target="../media/image1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1.xml"/><Relationship Id="rId3" Type="http://schemas.openxmlformats.org/officeDocument/2006/relationships/image" Target="../media/image2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2.xml"/><Relationship Id="rId3" Type="http://schemas.openxmlformats.org/officeDocument/2006/relationships/image" Target="../media/image2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195.png"/><Relationship Id="rId6" Type="http://schemas.openxmlformats.org/officeDocument/2006/relationships/image" Target="../media/image19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6.xml"/><Relationship Id="rId3" Type="http://schemas.openxmlformats.org/officeDocument/2006/relationships/image" Target="../media/image20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7.xml"/><Relationship Id="rId3" Type="http://schemas.openxmlformats.org/officeDocument/2006/relationships/image" Target="../media/image2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8.xml"/><Relationship Id="rId3" Type="http://schemas.openxmlformats.org/officeDocument/2006/relationships/image" Target="../media/image202.png"/><Relationship Id="rId4" Type="http://schemas.openxmlformats.org/officeDocument/2006/relationships/image" Target="../media/image2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9.xml"/><Relationship Id="rId3" Type="http://schemas.openxmlformats.org/officeDocument/2006/relationships/image" Target="../media/image2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1.xml"/><Relationship Id="rId3" Type="http://schemas.openxmlformats.org/officeDocument/2006/relationships/image" Target="../media/image2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2.xml"/><Relationship Id="rId3" Type="http://schemas.openxmlformats.org/officeDocument/2006/relationships/image" Target="../media/image2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3.xml"/><Relationship Id="rId3" Type="http://schemas.openxmlformats.org/officeDocument/2006/relationships/image" Target="../media/image2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5.xml"/><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6.xml"/><Relationship Id="rId3" Type="http://schemas.openxmlformats.org/officeDocument/2006/relationships/image" Target="../media/image210.png"/><Relationship Id="rId4" Type="http://schemas.openxmlformats.org/officeDocument/2006/relationships/image" Target="../media/image20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7.xml"/><Relationship Id="rId3" Type="http://schemas.openxmlformats.org/officeDocument/2006/relationships/image" Target="../media/image2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8.xml"/><Relationship Id="rId3" Type="http://schemas.openxmlformats.org/officeDocument/2006/relationships/image" Target="../media/image2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9.xml"/><Relationship Id="rId3" Type="http://schemas.openxmlformats.org/officeDocument/2006/relationships/image" Target="../media/image242.png"/><Relationship Id="rId4" Type="http://schemas.openxmlformats.org/officeDocument/2006/relationships/image" Target="../media/image2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1.xml"/><Relationship Id="rId3" Type="http://schemas.openxmlformats.org/officeDocument/2006/relationships/image" Target="../media/image216.png"/><Relationship Id="rId4" Type="http://schemas.openxmlformats.org/officeDocument/2006/relationships/image" Target="../media/image225.png"/><Relationship Id="rId9" Type="http://schemas.openxmlformats.org/officeDocument/2006/relationships/image" Target="../media/image222.png"/><Relationship Id="rId5" Type="http://schemas.openxmlformats.org/officeDocument/2006/relationships/image" Target="../media/image217.png"/><Relationship Id="rId6" Type="http://schemas.openxmlformats.org/officeDocument/2006/relationships/image" Target="../media/image219.png"/><Relationship Id="rId7" Type="http://schemas.openxmlformats.org/officeDocument/2006/relationships/image" Target="../media/image218.png"/><Relationship Id="rId8" Type="http://schemas.openxmlformats.org/officeDocument/2006/relationships/image" Target="../media/image220.png"/><Relationship Id="rId11" Type="http://schemas.openxmlformats.org/officeDocument/2006/relationships/image" Target="../media/image223.png"/><Relationship Id="rId10" Type="http://schemas.openxmlformats.org/officeDocument/2006/relationships/image" Target="../media/image234.png"/><Relationship Id="rId13" Type="http://schemas.openxmlformats.org/officeDocument/2006/relationships/image" Target="../media/image236.png"/><Relationship Id="rId12" Type="http://schemas.openxmlformats.org/officeDocument/2006/relationships/image" Target="../media/image2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72.xml"/><Relationship Id="rId3" Type="http://schemas.openxmlformats.org/officeDocument/2006/relationships/image" Target="../media/image227.png"/><Relationship Id="rId4" Type="http://schemas.openxmlformats.org/officeDocument/2006/relationships/image" Target="../media/image224.png"/><Relationship Id="rId9" Type="http://schemas.openxmlformats.org/officeDocument/2006/relationships/image" Target="../media/image233.png"/><Relationship Id="rId5" Type="http://schemas.openxmlformats.org/officeDocument/2006/relationships/image" Target="../media/image228.png"/><Relationship Id="rId6" Type="http://schemas.openxmlformats.org/officeDocument/2006/relationships/image" Target="../media/image229.png"/><Relationship Id="rId7" Type="http://schemas.openxmlformats.org/officeDocument/2006/relationships/image" Target="../media/image232.png"/><Relationship Id="rId8" Type="http://schemas.openxmlformats.org/officeDocument/2006/relationships/image" Target="../media/image231.png"/><Relationship Id="rId11" Type="http://schemas.openxmlformats.org/officeDocument/2006/relationships/image" Target="../media/image238.png"/><Relationship Id="rId10" Type="http://schemas.openxmlformats.org/officeDocument/2006/relationships/image" Target="../media/image2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3.xml"/><Relationship Id="rId3" Type="http://schemas.openxmlformats.org/officeDocument/2006/relationships/image" Target="../media/image239.png"/><Relationship Id="rId4" Type="http://schemas.openxmlformats.org/officeDocument/2006/relationships/image" Target="../media/image267.png"/><Relationship Id="rId5" Type="http://schemas.openxmlformats.org/officeDocument/2006/relationships/image" Target="../media/image243.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4.xml"/><Relationship Id="rId3" Type="http://schemas.openxmlformats.org/officeDocument/2006/relationships/image" Target="../media/image268.png"/><Relationship Id="rId4" Type="http://schemas.openxmlformats.org/officeDocument/2006/relationships/image" Target="../media/image2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5.xml"/><Relationship Id="rId3" Type="http://schemas.openxmlformats.org/officeDocument/2006/relationships/image" Target="../media/image240.png"/><Relationship Id="rId4" Type="http://schemas.openxmlformats.org/officeDocument/2006/relationships/image" Target="../media/image2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6.xml"/><Relationship Id="rId3" Type="http://schemas.openxmlformats.org/officeDocument/2006/relationships/image" Target="../media/image246.png"/><Relationship Id="rId4" Type="http://schemas.openxmlformats.org/officeDocument/2006/relationships/image" Target="../media/image244.png"/><Relationship Id="rId9" Type="http://schemas.openxmlformats.org/officeDocument/2006/relationships/image" Target="../media/image250.png"/><Relationship Id="rId5" Type="http://schemas.openxmlformats.org/officeDocument/2006/relationships/image" Target="../media/image249.png"/><Relationship Id="rId6" Type="http://schemas.openxmlformats.org/officeDocument/2006/relationships/image" Target="../media/image247.png"/><Relationship Id="rId7" Type="http://schemas.openxmlformats.org/officeDocument/2006/relationships/image" Target="../media/image251.png"/><Relationship Id="rId8" Type="http://schemas.openxmlformats.org/officeDocument/2006/relationships/image" Target="../media/image253.png"/><Relationship Id="rId11" Type="http://schemas.openxmlformats.org/officeDocument/2006/relationships/image" Target="../media/image254.png"/><Relationship Id="rId10" Type="http://schemas.openxmlformats.org/officeDocument/2006/relationships/image" Target="../media/image252.png"/><Relationship Id="rId12" Type="http://schemas.openxmlformats.org/officeDocument/2006/relationships/image" Target="../media/image2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7.xml"/><Relationship Id="rId3" Type="http://schemas.openxmlformats.org/officeDocument/2006/relationships/image" Target="../media/image2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8.xml"/><Relationship Id="rId3" Type="http://schemas.openxmlformats.org/officeDocument/2006/relationships/image" Target="../media/image259.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3.xml"/><Relationship Id="rId3" Type="http://schemas.openxmlformats.org/officeDocument/2006/relationships/image" Target="../media/image257.png"/><Relationship Id="rId4" Type="http://schemas.openxmlformats.org/officeDocument/2006/relationships/image" Target="../media/image260.png"/><Relationship Id="rId9" Type="http://schemas.openxmlformats.org/officeDocument/2006/relationships/image" Target="../media/image261.png"/><Relationship Id="rId5" Type="http://schemas.openxmlformats.org/officeDocument/2006/relationships/image" Target="../media/image262.png"/><Relationship Id="rId6" Type="http://schemas.openxmlformats.org/officeDocument/2006/relationships/image" Target="../media/image256.png"/><Relationship Id="rId7" Type="http://schemas.openxmlformats.org/officeDocument/2006/relationships/image" Target="../media/image258.png"/><Relationship Id="rId8" Type="http://schemas.openxmlformats.org/officeDocument/2006/relationships/image" Target="../media/image263.png"/><Relationship Id="rId10" Type="http://schemas.openxmlformats.org/officeDocument/2006/relationships/image" Target="../media/image2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4.xml"/><Relationship Id="rId3" Type="http://schemas.openxmlformats.org/officeDocument/2006/relationships/image" Target="../media/image2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2"/>
          <p:cNvSpPr txBox="1"/>
          <p:nvPr/>
        </p:nvSpPr>
        <p:spPr>
          <a:xfrm>
            <a:off x="1729127" y="5238810"/>
            <a:ext cx="6773700" cy="52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141" name="Google Shape;1141;p152"/>
          <p:cNvSpPr txBox="1"/>
          <p:nvPr/>
        </p:nvSpPr>
        <p:spPr>
          <a:xfrm>
            <a:off x="3454579" y="1209544"/>
            <a:ext cx="48705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300"/>
              <a:buFont typeface="Arial"/>
              <a:buNone/>
            </a:pPr>
            <a:r>
              <a:rPr b="1" lang="en" sz="3300">
                <a:solidFill>
                  <a:srgbClr val="FFFFFF"/>
                </a:solidFill>
              </a:rPr>
              <a:t>OpenShift Container Platform 4</a:t>
            </a:r>
            <a:endParaRPr b="1" sz="3300">
              <a:solidFill>
                <a:srgbClr val="FFFFFF"/>
              </a:solidFill>
            </a:endParaRPr>
          </a:p>
          <a:p>
            <a:pPr indent="0" lvl="0" marL="0" marR="0" rtl="0" algn="l">
              <a:lnSpc>
                <a:spcPct val="100000"/>
              </a:lnSpc>
              <a:spcBef>
                <a:spcPts val="0"/>
              </a:spcBef>
              <a:spcAft>
                <a:spcPts val="0"/>
              </a:spcAft>
              <a:buClr>
                <a:srgbClr val="000000"/>
              </a:buClr>
              <a:buSzPts val="3300"/>
              <a:buFont typeface="Arial"/>
              <a:buNone/>
            </a:pPr>
            <a:r>
              <a:t/>
            </a:r>
            <a:endParaRPr b="1" sz="3300">
              <a:solidFill>
                <a:srgbClr val="FFFFFF"/>
              </a:solidFill>
            </a:endParaRPr>
          </a:p>
          <a:p>
            <a:pPr indent="0" lvl="0" marL="0" marR="0" rtl="0" algn="l">
              <a:lnSpc>
                <a:spcPct val="100000"/>
              </a:lnSpc>
              <a:spcBef>
                <a:spcPts val="0"/>
              </a:spcBef>
              <a:spcAft>
                <a:spcPts val="0"/>
              </a:spcAft>
              <a:buClr>
                <a:srgbClr val="000000"/>
              </a:buClr>
              <a:buSzPts val="3300"/>
              <a:buFont typeface="Arial"/>
              <a:buNone/>
            </a:pPr>
            <a:r>
              <a:t/>
            </a:r>
            <a:endParaRPr b="1" sz="3300">
              <a:solidFill>
                <a:srgbClr val="FFFFFF"/>
              </a:solidFill>
            </a:endParaRPr>
          </a:p>
        </p:txBody>
      </p:sp>
      <p:sp>
        <p:nvSpPr>
          <p:cNvPr id="1142" name="Google Shape;1142;p152"/>
          <p:cNvSpPr txBox="1"/>
          <p:nvPr/>
        </p:nvSpPr>
        <p:spPr>
          <a:xfrm>
            <a:off x="3454579" y="3784538"/>
            <a:ext cx="29697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500">
                <a:solidFill>
                  <a:srgbClr val="FFFFFF"/>
                </a:solidFill>
                <a:latin typeface="Overpass"/>
                <a:ea typeface="Overpass"/>
                <a:cs typeface="Overpass"/>
                <a:sym typeface="Overpass"/>
              </a:rPr>
              <a:t>Emre Özkan</a:t>
            </a:r>
            <a:endParaRPr b="0" i="0" sz="1500" u="none" cap="none" strike="noStrike">
              <a:solidFill>
                <a:srgbClr val="FFFFFF"/>
              </a:solidFill>
              <a:latin typeface="Overpass"/>
              <a:ea typeface="Overpass"/>
              <a:cs typeface="Overpass"/>
              <a:sym typeface="Overpass"/>
            </a:endParaRPr>
          </a:p>
          <a:p>
            <a:pPr indent="0" lvl="0" marL="0" marR="0" rtl="0" algn="l">
              <a:lnSpc>
                <a:spcPct val="100000"/>
              </a:lnSpc>
              <a:spcBef>
                <a:spcPts val="0"/>
              </a:spcBef>
              <a:spcAft>
                <a:spcPts val="0"/>
              </a:spcAft>
              <a:buClr>
                <a:srgbClr val="000000"/>
              </a:buClr>
              <a:buSzPts val="1400"/>
              <a:buFont typeface="Arial"/>
              <a:buNone/>
            </a:pPr>
            <a:r>
              <a:rPr lang="en" sz="1500">
                <a:solidFill>
                  <a:srgbClr val="FFFFFF"/>
                </a:solidFill>
                <a:latin typeface="Overpass"/>
                <a:ea typeface="Overpass"/>
                <a:cs typeface="Overpass"/>
                <a:sym typeface="Overpass"/>
              </a:rPr>
              <a:t>Solution Architect</a:t>
            </a:r>
            <a:endParaRPr b="0" i="0" sz="1500" u="none" cap="none" strike="noStrike">
              <a:solidFill>
                <a:srgbClr val="FFFFFF"/>
              </a:solidFill>
              <a:latin typeface="Overpass"/>
              <a:ea typeface="Overpass"/>
              <a:cs typeface="Overpass"/>
              <a:sym typeface="Overpas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265" name="Google Shape;1265;p16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66" name="Google Shape;1266;p161"/>
          <p:cNvSpPr txBox="1"/>
          <p:nvPr/>
        </p:nvSpPr>
        <p:spPr>
          <a:xfrm>
            <a:off x="826650" y="7620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ReplicationControllers</a:t>
            </a:r>
            <a:r>
              <a:rPr lang="en" sz="2800">
                <a:latin typeface="Overpass"/>
                <a:ea typeface="Overpass"/>
                <a:cs typeface="Overpass"/>
                <a:sym typeface="Overpass"/>
              </a:rPr>
              <a:t> &amp; </a:t>
            </a:r>
            <a:r>
              <a:rPr lang="en" sz="2800">
                <a:latin typeface="Courier"/>
                <a:ea typeface="Courier"/>
                <a:cs typeface="Courier"/>
                <a:sym typeface="Courier"/>
              </a:rPr>
              <a:t>ReplicaSets</a:t>
            </a:r>
            <a:r>
              <a:rPr lang="en" sz="2800">
                <a:latin typeface="Overpass"/>
                <a:ea typeface="Overpass"/>
                <a:cs typeface="Overpass"/>
                <a:sym typeface="Overpass"/>
              </a:rPr>
              <a:t> ensure a specified number of pods are running at any given time</a:t>
            </a:r>
            <a:endParaRPr sz="2800">
              <a:latin typeface="Overpass"/>
              <a:ea typeface="Overpass"/>
              <a:cs typeface="Overpass"/>
              <a:sym typeface="Overpass"/>
            </a:endParaRPr>
          </a:p>
        </p:txBody>
      </p:sp>
      <p:sp>
        <p:nvSpPr>
          <p:cNvPr id="1267" name="Google Shape;1267;p161"/>
          <p:cNvSpPr/>
          <p:nvPr/>
        </p:nvSpPr>
        <p:spPr>
          <a:xfrm>
            <a:off x="1245571" y="2315555"/>
            <a:ext cx="9615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image name</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replicas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labels</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cpu</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memory</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storage</a:t>
            </a:r>
            <a:endParaRPr sz="900">
              <a:latin typeface="Roboto Mono"/>
              <a:ea typeface="Roboto Mono"/>
              <a:cs typeface="Roboto Mono"/>
              <a:sym typeface="Roboto Mono"/>
            </a:endParaRPr>
          </a:p>
        </p:txBody>
      </p:sp>
      <p:cxnSp>
        <p:nvCxnSpPr>
          <p:cNvPr id="1268" name="Google Shape;1268;p161"/>
          <p:cNvCxnSpPr/>
          <p:nvPr/>
        </p:nvCxnSpPr>
        <p:spPr>
          <a:xfrm>
            <a:off x="2329271" y="2912400"/>
            <a:ext cx="1137600" cy="0"/>
          </a:xfrm>
          <a:prstGeom prst="straightConnector1">
            <a:avLst/>
          </a:prstGeom>
          <a:noFill/>
          <a:ln cap="flat" cmpd="sng" w="9525">
            <a:solidFill>
              <a:srgbClr val="666666"/>
            </a:solidFill>
            <a:prstDash val="solid"/>
            <a:round/>
            <a:headEnd len="med" w="med" type="none"/>
            <a:tailEnd len="med" w="med" type="triangle"/>
          </a:ln>
        </p:spPr>
      </p:cxnSp>
      <p:sp>
        <p:nvSpPr>
          <p:cNvPr id="1269" name="Google Shape;1269;p161"/>
          <p:cNvSpPr txBox="1"/>
          <p:nvPr/>
        </p:nvSpPr>
        <p:spPr>
          <a:xfrm>
            <a:off x="1113736" y="3469350"/>
            <a:ext cx="1225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ReplicaSet</a:t>
            </a:r>
            <a:br>
              <a:rPr lang="en" sz="800">
                <a:latin typeface="Overpass"/>
                <a:ea typeface="Overpass"/>
                <a:cs typeface="Overpass"/>
                <a:sym typeface="Overpass"/>
              </a:rPr>
            </a:br>
            <a:r>
              <a:rPr lang="en" sz="800">
                <a:latin typeface="Overpass"/>
                <a:ea typeface="Overpass"/>
                <a:cs typeface="Overpass"/>
                <a:sym typeface="Overpass"/>
              </a:rPr>
              <a:t>ReplicationController</a:t>
            </a:r>
            <a:endParaRPr sz="800">
              <a:latin typeface="Overpass"/>
              <a:ea typeface="Overpass"/>
              <a:cs typeface="Overpass"/>
              <a:sym typeface="Overpass"/>
            </a:endParaRPr>
          </a:p>
        </p:txBody>
      </p:sp>
      <p:sp>
        <p:nvSpPr>
          <p:cNvPr id="1270" name="Google Shape;1270;p161"/>
          <p:cNvSpPr/>
          <p:nvPr/>
        </p:nvSpPr>
        <p:spPr>
          <a:xfrm>
            <a:off x="3619264" y="237781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271" name="Google Shape;1271;p161"/>
          <p:cNvSpPr/>
          <p:nvPr/>
        </p:nvSpPr>
        <p:spPr>
          <a:xfrm>
            <a:off x="3866164" y="2591705"/>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272" name="Google Shape;1272;p161"/>
          <p:cNvSpPr/>
          <p:nvPr/>
        </p:nvSpPr>
        <p:spPr>
          <a:xfrm>
            <a:off x="4971814" y="23830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273" name="Google Shape;1273;p161"/>
          <p:cNvSpPr/>
          <p:nvPr/>
        </p:nvSpPr>
        <p:spPr>
          <a:xfrm>
            <a:off x="5218714" y="25969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274" name="Google Shape;1274;p161"/>
          <p:cNvSpPr txBox="1"/>
          <p:nvPr/>
        </p:nvSpPr>
        <p:spPr>
          <a:xfrm>
            <a:off x="6259221" y="2444770"/>
            <a:ext cx="462600" cy="7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verpass Light"/>
                <a:ea typeface="Overpass Light"/>
                <a:cs typeface="Overpass Light"/>
                <a:sym typeface="Overpass Light"/>
              </a:rPr>
              <a:t>...</a:t>
            </a:r>
            <a:endParaRPr sz="2400">
              <a:latin typeface="Overpass Light"/>
              <a:ea typeface="Overpass Light"/>
              <a:cs typeface="Overpass Light"/>
              <a:sym typeface="Overpass Light"/>
            </a:endParaRPr>
          </a:p>
        </p:txBody>
      </p:sp>
      <p:sp>
        <p:nvSpPr>
          <p:cNvPr id="1275" name="Google Shape;1275;p161"/>
          <p:cNvSpPr/>
          <p:nvPr/>
        </p:nvSpPr>
        <p:spPr>
          <a:xfrm>
            <a:off x="6724414" y="23830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276" name="Google Shape;1276;p161"/>
          <p:cNvSpPr/>
          <p:nvPr/>
        </p:nvSpPr>
        <p:spPr>
          <a:xfrm>
            <a:off x="6971314" y="25969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277" name="Google Shape;1277;p161"/>
          <p:cNvSpPr txBox="1"/>
          <p:nvPr/>
        </p:nvSpPr>
        <p:spPr>
          <a:xfrm>
            <a:off x="38661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1</a:t>
            </a:r>
            <a:endParaRPr>
              <a:latin typeface="Overpass Light"/>
              <a:ea typeface="Overpass Light"/>
              <a:cs typeface="Overpass Light"/>
              <a:sym typeface="Overpass Light"/>
            </a:endParaRPr>
          </a:p>
        </p:txBody>
      </p:sp>
      <p:sp>
        <p:nvSpPr>
          <p:cNvPr id="1278" name="Google Shape;1278;p161"/>
          <p:cNvSpPr txBox="1"/>
          <p:nvPr/>
        </p:nvSpPr>
        <p:spPr>
          <a:xfrm>
            <a:off x="52407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2</a:t>
            </a:r>
            <a:endParaRPr>
              <a:latin typeface="Overpass Light"/>
              <a:ea typeface="Overpass Light"/>
              <a:cs typeface="Overpass Light"/>
              <a:sym typeface="Overpass Light"/>
            </a:endParaRPr>
          </a:p>
        </p:txBody>
      </p:sp>
      <p:sp>
        <p:nvSpPr>
          <p:cNvPr id="1279" name="Google Shape;1279;p161"/>
          <p:cNvSpPr txBox="1"/>
          <p:nvPr/>
        </p:nvSpPr>
        <p:spPr>
          <a:xfrm>
            <a:off x="69933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N</a:t>
            </a:r>
            <a:endParaRPr>
              <a:latin typeface="Overpass Light"/>
              <a:ea typeface="Overpass Light"/>
              <a:cs typeface="Overpass Light"/>
              <a:sym typeface="Overpas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6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285" name="Google Shape;1285;p16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86" name="Google Shape;1286;p162"/>
          <p:cNvSpPr txBox="1"/>
          <p:nvPr/>
        </p:nvSpPr>
        <p:spPr>
          <a:xfrm>
            <a:off x="656775" y="990600"/>
            <a:ext cx="80511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Deployments</a:t>
            </a:r>
            <a:r>
              <a:rPr lang="en" sz="2800">
                <a:latin typeface="Overpass"/>
                <a:ea typeface="Overpass"/>
                <a:cs typeface="Overpass"/>
                <a:sym typeface="Overpass"/>
              </a:rPr>
              <a:t> and </a:t>
            </a:r>
            <a:r>
              <a:rPr lang="en" sz="2800">
                <a:latin typeface="Courier"/>
                <a:ea typeface="Courier"/>
                <a:cs typeface="Courier"/>
                <a:sym typeface="Courier"/>
              </a:rPr>
              <a:t>DeploymentConfigurations</a:t>
            </a:r>
            <a:r>
              <a:rPr lang="en" sz="2800">
                <a:latin typeface="Overpass"/>
                <a:ea typeface="Overpass"/>
                <a:cs typeface="Overpass"/>
                <a:sym typeface="Overpass"/>
              </a:rPr>
              <a:t> define how to roll out new versions of Pods</a:t>
            </a:r>
            <a:endParaRPr sz="2800">
              <a:latin typeface="Overpass"/>
              <a:ea typeface="Overpass"/>
              <a:cs typeface="Overpass"/>
              <a:sym typeface="Overpass"/>
            </a:endParaRPr>
          </a:p>
        </p:txBody>
      </p:sp>
      <p:sp>
        <p:nvSpPr>
          <p:cNvPr id="1287" name="Google Shape;1287;p162"/>
          <p:cNvSpPr/>
          <p:nvPr/>
        </p:nvSpPr>
        <p:spPr>
          <a:xfrm>
            <a:off x="1245571" y="2315555"/>
            <a:ext cx="9615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image name</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replicas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labels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version</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strategy</a:t>
            </a:r>
            <a:endParaRPr sz="900">
              <a:latin typeface="Roboto Mono"/>
              <a:ea typeface="Roboto Mono"/>
              <a:cs typeface="Roboto Mono"/>
              <a:sym typeface="Roboto Mono"/>
            </a:endParaRPr>
          </a:p>
        </p:txBody>
      </p:sp>
      <p:cxnSp>
        <p:nvCxnSpPr>
          <p:cNvPr id="1288" name="Google Shape;1288;p162"/>
          <p:cNvCxnSpPr/>
          <p:nvPr/>
        </p:nvCxnSpPr>
        <p:spPr>
          <a:xfrm>
            <a:off x="2329271" y="2912400"/>
            <a:ext cx="1137600" cy="0"/>
          </a:xfrm>
          <a:prstGeom prst="straightConnector1">
            <a:avLst/>
          </a:prstGeom>
          <a:noFill/>
          <a:ln cap="flat" cmpd="sng" w="9525">
            <a:solidFill>
              <a:srgbClr val="666666"/>
            </a:solidFill>
            <a:prstDash val="solid"/>
            <a:round/>
            <a:headEnd len="med" w="med" type="none"/>
            <a:tailEnd len="med" w="med" type="triangle"/>
          </a:ln>
        </p:spPr>
      </p:cxnSp>
      <p:sp>
        <p:nvSpPr>
          <p:cNvPr id="1289" name="Google Shape;1289;p162"/>
          <p:cNvSpPr txBox="1"/>
          <p:nvPr/>
        </p:nvSpPr>
        <p:spPr>
          <a:xfrm>
            <a:off x="1113736" y="3469350"/>
            <a:ext cx="1225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Deployment</a:t>
            </a:r>
            <a:br>
              <a:rPr lang="en" sz="800">
                <a:latin typeface="Overpass"/>
                <a:ea typeface="Overpass"/>
                <a:cs typeface="Overpass"/>
                <a:sym typeface="Overpass"/>
              </a:rPr>
            </a:br>
            <a:r>
              <a:rPr lang="en" sz="800">
                <a:latin typeface="Overpass"/>
                <a:ea typeface="Overpass"/>
                <a:cs typeface="Overpass"/>
                <a:sym typeface="Overpass"/>
              </a:rPr>
              <a:t>DeploymentConfig</a:t>
            </a:r>
            <a:endParaRPr sz="800">
              <a:latin typeface="Overpass"/>
              <a:ea typeface="Overpass"/>
              <a:cs typeface="Overpass"/>
              <a:sym typeface="Overpass"/>
            </a:endParaRPr>
          </a:p>
        </p:txBody>
      </p:sp>
      <p:sp>
        <p:nvSpPr>
          <p:cNvPr id="1290" name="Google Shape;1290;p162"/>
          <p:cNvSpPr/>
          <p:nvPr/>
        </p:nvSpPr>
        <p:spPr>
          <a:xfrm>
            <a:off x="3619264" y="237781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291" name="Google Shape;1291;p162"/>
          <p:cNvSpPr/>
          <p:nvPr/>
        </p:nvSpPr>
        <p:spPr>
          <a:xfrm>
            <a:off x="3866164" y="2591705"/>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292" name="Google Shape;1292;p162"/>
          <p:cNvSpPr/>
          <p:nvPr/>
        </p:nvSpPr>
        <p:spPr>
          <a:xfrm>
            <a:off x="6267214" y="2383026"/>
            <a:ext cx="1234200" cy="1069200"/>
          </a:xfrm>
          <a:prstGeom prst="hexagon">
            <a:avLst>
              <a:gd fmla="val 25000" name="adj"/>
              <a:gd fmla="val 115470" name="vf"/>
            </a:avLst>
          </a:prstGeom>
          <a:solidFill>
            <a:srgbClr val="FBE4CE"/>
          </a:solidFill>
          <a:ln cap="flat" cmpd="sng" w="28575">
            <a:solidFill>
              <a:srgbClr val="EC7A08"/>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293" name="Google Shape;1293;p162"/>
          <p:cNvSpPr/>
          <p:nvPr/>
        </p:nvSpPr>
        <p:spPr>
          <a:xfrm>
            <a:off x="6514114" y="2596919"/>
            <a:ext cx="740400" cy="641400"/>
          </a:xfrm>
          <a:prstGeom prst="hexagon">
            <a:avLst>
              <a:gd fmla="val 25000" name="adj"/>
              <a:gd fmla="val 115470" name="vf"/>
            </a:avLst>
          </a:prstGeom>
          <a:solidFill>
            <a:srgbClr val="FFFFFF"/>
          </a:solidFill>
          <a:ln cap="flat" cmpd="sng" w="28575">
            <a:solidFill>
              <a:srgbClr val="F4AF6B"/>
            </a:solidFill>
            <a:prstDash val="dash"/>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294" name="Google Shape;1294;p162"/>
          <p:cNvSpPr txBox="1"/>
          <p:nvPr/>
        </p:nvSpPr>
        <p:spPr>
          <a:xfrm>
            <a:off x="38661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v1</a:t>
            </a:r>
            <a:endParaRPr>
              <a:latin typeface="Overpass Light"/>
              <a:ea typeface="Overpass Light"/>
              <a:cs typeface="Overpass Light"/>
              <a:sym typeface="Overpass Light"/>
            </a:endParaRPr>
          </a:p>
        </p:txBody>
      </p:sp>
      <p:sp>
        <p:nvSpPr>
          <p:cNvPr id="1295" name="Google Shape;1295;p162"/>
          <p:cNvSpPr txBox="1"/>
          <p:nvPr/>
        </p:nvSpPr>
        <p:spPr>
          <a:xfrm>
            <a:off x="65361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v2</a:t>
            </a:r>
            <a:endParaRPr>
              <a:latin typeface="Overpass Light"/>
              <a:ea typeface="Overpass Light"/>
              <a:cs typeface="Overpass Light"/>
              <a:sym typeface="Overpass Light"/>
            </a:endParaRPr>
          </a:p>
        </p:txBody>
      </p:sp>
      <p:cxnSp>
        <p:nvCxnSpPr>
          <p:cNvPr id="1296" name="Google Shape;1296;p162"/>
          <p:cNvCxnSpPr/>
          <p:nvPr/>
        </p:nvCxnSpPr>
        <p:spPr>
          <a:xfrm>
            <a:off x="4996271" y="2912400"/>
            <a:ext cx="1137600" cy="0"/>
          </a:xfrm>
          <a:prstGeom prst="straightConnector1">
            <a:avLst/>
          </a:prstGeom>
          <a:noFill/>
          <a:ln cap="flat" cmpd="sng" w="9525">
            <a:solidFill>
              <a:srgbClr val="666666"/>
            </a:solidFill>
            <a:prstDash val="dot"/>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302" name="Google Shape;1302;p16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03" name="Google Shape;1303;p163"/>
          <p:cNvSpPr txBox="1"/>
          <p:nvPr/>
        </p:nvSpPr>
        <p:spPr>
          <a:xfrm>
            <a:off x="826650" y="6858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 </a:t>
            </a:r>
            <a:r>
              <a:rPr lang="en" sz="2800">
                <a:latin typeface="Courier"/>
                <a:ea typeface="Courier"/>
                <a:cs typeface="Courier"/>
                <a:sym typeface="Courier"/>
              </a:rPr>
              <a:t>daemonset</a:t>
            </a:r>
            <a:r>
              <a:rPr lang="en" sz="2800">
                <a:latin typeface="Overpass"/>
                <a:ea typeface="Overpass"/>
                <a:cs typeface="Overpass"/>
                <a:sym typeface="Overpass"/>
              </a:rPr>
              <a:t> ensures that all</a:t>
            </a:r>
            <a:br>
              <a:rPr lang="en" sz="2800">
                <a:latin typeface="Overpass"/>
                <a:ea typeface="Overpass"/>
                <a:cs typeface="Overpass"/>
                <a:sym typeface="Overpass"/>
              </a:rPr>
            </a:br>
            <a:r>
              <a:rPr lang="en" sz="2800">
                <a:latin typeface="Overpass"/>
                <a:ea typeface="Overpass"/>
                <a:cs typeface="Overpass"/>
                <a:sym typeface="Overpass"/>
              </a:rPr>
              <a:t>(or some) nodes run a copy of a pod</a:t>
            </a:r>
            <a:endParaRPr sz="2800">
              <a:latin typeface="Overpass"/>
              <a:ea typeface="Overpass"/>
              <a:cs typeface="Overpass"/>
              <a:sym typeface="Overpass"/>
            </a:endParaRPr>
          </a:p>
        </p:txBody>
      </p:sp>
      <p:sp>
        <p:nvSpPr>
          <p:cNvPr id="1304" name="Google Shape;1304;p163"/>
          <p:cNvSpPr/>
          <p:nvPr/>
        </p:nvSpPr>
        <p:spPr>
          <a:xfrm>
            <a:off x="28603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63"/>
          <p:cNvSpPr/>
          <p:nvPr/>
        </p:nvSpPr>
        <p:spPr>
          <a:xfrm>
            <a:off x="28603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bar</a:t>
            </a:r>
            <a:endParaRPr b="1">
              <a:latin typeface="Courier"/>
              <a:ea typeface="Courier"/>
              <a:cs typeface="Courier"/>
              <a:sym typeface="Courier"/>
            </a:endParaRPr>
          </a:p>
        </p:txBody>
      </p:sp>
      <p:sp>
        <p:nvSpPr>
          <p:cNvPr id="1306" name="Google Shape;1306;p163"/>
          <p:cNvSpPr/>
          <p:nvPr/>
        </p:nvSpPr>
        <p:spPr>
          <a:xfrm>
            <a:off x="28536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307" name="Google Shape;1307;p163"/>
          <p:cNvSpPr/>
          <p:nvPr/>
        </p:nvSpPr>
        <p:spPr>
          <a:xfrm>
            <a:off x="559771" y="2315555"/>
            <a:ext cx="9615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image name</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replicas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labels</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cpu</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memory</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storage</a:t>
            </a:r>
            <a:endParaRPr sz="900">
              <a:latin typeface="Roboto Mono"/>
              <a:ea typeface="Roboto Mono"/>
              <a:cs typeface="Roboto Mono"/>
              <a:sym typeface="Roboto Mono"/>
            </a:endParaRPr>
          </a:p>
        </p:txBody>
      </p:sp>
      <p:cxnSp>
        <p:nvCxnSpPr>
          <p:cNvPr id="1308" name="Google Shape;1308;p163"/>
          <p:cNvCxnSpPr/>
          <p:nvPr/>
        </p:nvCxnSpPr>
        <p:spPr>
          <a:xfrm>
            <a:off x="1643471" y="2912400"/>
            <a:ext cx="1137600" cy="0"/>
          </a:xfrm>
          <a:prstGeom prst="straightConnector1">
            <a:avLst/>
          </a:prstGeom>
          <a:noFill/>
          <a:ln cap="flat" cmpd="sng" w="9525">
            <a:solidFill>
              <a:srgbClr val="666666"/>
            </a:solidFill>
            <a:prstDash val="solid"/>
            <a:round/>
            <a:headEnd len="med" w="med" type="none"/>
            <a:tailEnd len="med" w="med" type="triangle"/>
          </a:ln>
        </p:spPr>
      </p:cxnSp>
      <p:sp>
        <p:nvSpPr>
          <p:cNvPr id="1309" name="Google Shape;1309;p163"/>
          <p:cNvSpPr txBox="1"/>
          <p:nvPr/>
        </p:nvSpPr>
        <p:spPr>
          <a:xfrm>
            <a:off x="427936" y="3469350"/>
            <a:ext cx="1225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DaemonSet</a:t>
            </a:r>
            <a:endParaRPr sz="800">
              <a:latin typeface="Overpass"/>
              <a:ea typeface="Overpass"/>
              <a:cs typeface="Overpass"/>
              <a:sym typeface="Overpass"/>
            </a:endParaRPr>
          </a:p>
        </p:txBody>
      </p:sp>
      <p:sp>
        <p:nvSpPr>
          <p:cNvPr id="1310" name="Google Shape;1310;p163"/>
          <p:cNvSpPr/>
          <p:nvPr/>
        </p:nvSpPr>
        <p:spPr>
          <a:xfrm>
            <a:off x="48415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63"/>
          <p:cNvSpPr/>
          <p:nvPr/>
        </p:nvSpPr>
        <p:spPr>
          <a:xfrm>
            <a:off x="48415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bar</a:t>
            </a:r>
            <a:endParaRPr b="1">
              <a:latin typeface="Courier"/>
              <a:ea typeface="Courier"/>
              <a:cs typeface="Courier"/>
              <a:sym typeface="Courier"/>
            </a:endParaRPr>
          </a:p>
        </p:txBody>
      </p:sp>
      <p:sp>
        <p:nvSpPr>
          <p:cNvPr id="1312" name="Google Shape;1312;p163"/>
          <p:cNvSpPr/>
          <p:nvPr/>
        </p:nvSpPr>
        <p:spPr>
          <a:xfrm>
            <a:off x="48348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313" name="Google Shape;1313;p163"/>
          <p:cNvSpPr/>
          <p:nvPr/>
        </p:nvSpPr>
        <p:spPr>
          <a:xfrm>
            <a:off x="68227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3"/>
          <p:cNvSpPr/>
          <p:nvPr/>
        </p:nvSpPr>
        <p:spPr>
          <a:xfrm>
            <a:off x="68227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baz</a:t>
            </a:r>
            <a:endParaRPr b="1">
              <a:latin typeface="Courier"/>
              <a:ea typeface="Courier"/>
              <a:cs typeface="Courier"/>
              <a:sym typeface="Courier"/>
            </a:endParaRPr>
          </a:p>
        </p:txBody>
      </p:sp>
      <p:sp>
        <p:nvSpPr>
          <p:cNvPr id="1315" name="Google Shape;1315;p163"/>
          <p:cNvSpPr/>
          <p:nvPr/>
        </p:nvSpPr>
        <p:spPr>
          <a:xfrm>
            <a:off x="68160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316" name="Google Shape;1316;p163"/>
          <p:cNvSpPr/>
          <p:nvPr/>
        </p:nvSpPr>
        <p:spPr>
          <a:xfrm>
            <a:off x="3150994" y="2264938"/>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17" name="Google Shape;1317;p163"/>
          <p:cNvSpPr/>
          <p:nvPr/>
        </p:nvSpPr>
        <p:spPr>
          <a:xfrm>
            <a:off x="3397894" y="2478832"/>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318" name="Google Shape;1318;p163"/>
          <p:cNvSpPr/>
          <p:nvPr/>
        </p:nvSpPr>
        <p:spPr>
          <a:xfrm>
            <a:off x="5132719" y="22649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19" name="Google Shape;1319;p163"/>
          <p:cNvSpPr/>
          <p:nvPr/>
        </p:nvSpPr>
        <p:spPr>
          <a:xfrm>
            <a:off x="5379619" y="24788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320" name="Google Shape;1320;p163"/>
          <p:cNvSpPr/>
          <p:nvPr/>
        </p:nvSpPr>
        <p:spPr>
          <a:xfrm>
            <a:off x="7550879" y="261936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63"/>
          <p:cNvSpPr txBox="1"/>
          <p:nvPr/>
        </p:nvSpPr>
        <p:spPr>
          <a:xfrm>
            <a:off x="4227354" y="19807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1322" name="Google Shape;1322;p163"/>
          <p:cNvSpPr txBox="1"/>
          <p:nvPr/>
        </p:nvSpPr>
        <p:spPr>
          <a:xfrm>
            <a:off x="6208554" y="19807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64"/>
          <p:cNvSpPr/>
          <p:nvPr/>
        </p:nvSpPr>
        <p:spPr>
          <a:xfrm>
            <a:off x="8645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Dev</a:t>
            </a:r>
            <a:endParaRPr>
              <a:latin typeface="Overpass"/>
              <a:ea typeface="Overpass"/>
              <a:cs typeface="Overpass"/>
              <a:sym typeface="Overpass"/>
            </a:endParaRPr>
          </a:p>
        </p:txBody>
      </p:sp>
      <p:sp>
        <p:nvSpPr>
          <p:cNvPr id="1328" name="Google Shape;1328;p1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329" name="Google Shape;1329;p1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30" name="Google Shape;1330;p164"/>
          <p:cNvSpPr txBox="1"/>
          <p:nvPr/>
        </p:nvSpPr>
        <p:spPr>
          <a:xfrm>
            <a:off x="826650" y="582975"/>
            <a:ext cx="7490700" cy="131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configmaps</a:t>
            </a:r>
            <a:r>
              <a:rPr lang="en" sz="2800">
                <a:latin typeface="Overpass"/>
                <a:ea typeface="Overpass"/>
                <a:cs typeface="Overpass"/>
                <a:sym typeface="Overpass"/>
              </a:rPr>
              <a:t> allow you to decouple configuration artifacts from image content</a:t>
            </a:r>
            <a:endParaRPr sz="2800">
              <a:latin typeface="Overpass"/>
              <a:ea typeface="Overpass"/>
              <a:cs typeface="Overpass"/>
              <a:sym typeface="Overpass"/>
            </a:endParaRPr>
          </a:p>
        </p:txBody>
      </p:sp>
      <p:sp>
        <p:nvSpPr>
          <p:cNvPr id="1331" name="Google Shape;1331;p164"/>
          <p:cNvSpPr/>
          <p:nvPr/>
        </p:nvSpPr>
        <p:spPr>
          <a:xfrm>
            <a:off x="10815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appconfig.conf</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MYCONFIG=true</a:t>
            </a:r>
            <a:endParaRPr sz="900">
              <a:latin typeface="Roboto Mono"/>
              <a:ea typeface="Roboto Mono"/>
              <a:cs typeface="Roboto Mono"/>
              <a:sym typeface="Roboto Mono"/>
            </a:endParaRPr>
          </a:p>
        </p:txBody>
      </p:sp>
      <p:sp>
        <p:nvSpPr>
          <p:cNvPr id="1332" name="Google Shape;1332;p164"/>
          <p:cNvSpPr txBox="1"/>
          <p:nvPr/>
        </p:nvSpPr>
        <p:spPr>
          <a:xfrm>
            <a:off x="1086175" y="3697950"/>
            <a:ext cx="13260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333" name="Google Shape;1333;p164"/>
          <p:cNvSpPr/>
          <p:nvPr/>
        </p:nvSpPr>
        <p:spPr>
          <a:xfrm>
            <a:off x="27691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34" name="Google Shape;1334;p164"/>
          <p:cNvSpPr/>
          <p:nvPr/>
        </p:nvSpPr>
        <p:spPr>
          <a:xfrm>
            <a:off x="30160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335" name="Google Shape;1335;p164"/>
          <p:cNvCxnSpPr>
            <a:stCxn id="1331" idx="0"/>
            <a:endCxn id="1334" idx="3"/>
          </p:cNvCxnSpPr>
          <p:nvPr/>
        </p:nvCxnSpPr>
        <p:spPr>
          <a:xfrm>
            <a:off x="2407531" y="3121055"/>
            <a:ext cx="608400" cy="0"/>
          </a:xfrm>
          <a:prstGeom prst="straightConnector1">
            <a:avLst/>
          </a:prstGeom>
          <a:noFill/>
          <a:ln cap="flat" cmpd="sng" w="9525">
            <a:solidFill>
              <a:srgbClr val="666666"/>
            </a:solidFill>
            <a:prstDash val="solid"/>
            <a:round/>
            <a:headEnd len="med" w="med" type="none"/>
            <a:tailEnd len="med" w="med" type="triangle"/>
          </a:ln>
        </p:spPr>
      </p:cxnSp>
      <p:sp>
        <p:nvSpPr>
          <p:cNvPr id="1336" name="Google Shape;1336;p164"/>
          <p:cNvSpPr/>
          <p:nvPr/>
        </p:nvSpPr>
        <p:spPr>
          <a:xfrm>
            <a:off x="49793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Prod</a:t>
            </a:r>
            <a:endParaRPr>
              <a:latin typeface="Overpass"/>
              <a:ea typeface="Overpass"/>
              <a:cs typeface="Overpass"/>
              <a:sym typeface="Overpass"/>
            </a:endParaRPr>
          </a:p>
        </p:txBody>
      </p:sp>
      <p:sp>
        <p:nvSpPr>
          <p:cNvPr id="1337" name="Google Shape;1337;p164"/>
          <p:cNvSpPr/>
          <p:nvPr/>
        </p:nvSpPr>
        <p:spPr>
          <a:xfrm>
            <a:off x="51963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appconfig.conf</a:t>
            </a: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MYCONFIG=false</a:t>
            </a:r>
            <a:endParaRPr sz="900">
              <a:latin typeface="Roboto Mono"/>
              <a:ea typeface="Roboto Mono"/>
              <a:cs typeface="Roboto Mono"/>
              <a:sym typeface="Roboto Mono"/>
            </a:endParaRPr>
          </a:p>
        </p:txBody>
      </p:sp>
      <p:sp>
        <p:nvSpPr>
          <p:cNvPr id="1338" name="Google Shape;1338;p164"/>
          <p:cNvSpPr txBox="1"/>
          <p:nvPr/>
        </p:nvSpPr>
        <p:spPr>
          <a:xfrm>
            <a:off x="5200975" y="3697950"/>
            <a:ext cx="1321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339" name="Google Shape;1339;p164"/>
          <p:cNvSpPr/>
          <p:nvPr/>
        </p:nvSpPr>
        <p:spPr>
          <a:xfrm>
            <a:off x="68839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40" name="Google Shape;1340;p164"/>
          <p:cNvSpPr/>
          <p:nvPr/>
        </p:nvSpPr>
        <p:spPr>
          <a:xfrm>
            <a:off x="71308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341" name="Google Shape;1341;p164"/>
          <p:cNvCxnSpPr>
            <a:stCxn id="1337" idx="0"/>
            <a:endCxn id="1340" idx="3"/>
          </p:cNvCxnSpPr>
          <p:nvPr/>
        </p:nvCxnSpPr>
        <p:spPr>
          <a:xfrm>
            <a:off x="6522331" y="3121055"/>
            <a:ext cx="6084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347" name="Google Shape;1347;p1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48" name="Google Shape;1348;p165"/>
          <p:cNvSpPr txBox="1"/>
          <p:nvPr/>
        </p:nvSpPr>
        <p:spPr>
          <a:xfrm>
            <a:off x="826650" y="914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secrets</a:t>
            </a:r>
            <a:r>
              <a:rPr lang="en" sz="2800">
                <a:latin typeface="Overpass"/>
                <a:ea typeface="Overpass"/>
                <a:cs typeface="Overpass"/>
                <a:sym typeface="Overpass"/>
              </a:rPr>
              <a:t> provide a mechanism to hold sensitive information such as passwords</a:t>
            </a:r>
            <a:endParaRPr sz="2800">
              <a:latin typeface="Overpass"/>
              <a:ea typeface="Overpass"/>
              <a:cs typeface="Overpass"/>
              <a:sym typeface="Overpass"/>
            </a:endParaRPr>
          </a:p>
        </p:txBody>
      </p:sp>
      <p:sp>
        <p:nvSpPr>
          <p:cNvPr id="1349" name="Google Shape;1349;p165"/>
          <p:cNvSpPr/>
          <p:nvPr/>
        </p:nvSpPr>
        <p:spPr>
          <a:xfrm>
            <a:off x="8645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Dev</a:t>
            </a:r>
            <a:endParaRPr>
              <a:latin typeface="Overpass"/>
              <a:ea typeface="Overpass"/>
              <a:cs typeface="Overpass"/>
              <a:sym typeface="Overpass"/>
            </a:endParaRPr>
          </a:p>
        </p:txBody>
      </p:sp>
      <p:sp>
        <p:nvSpPr>
          <p:cNvPr id="1350" name="Google Shape;1350;p165"/>
          <p:cNvSpPr/>
          <p:nvPr/>
        </p:nvSpPr>
        <p:spPr>
          <a:xfrm>
            <a:off x="10815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hash.pw</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ZGV2Cg==</a:t>
            </a:r>
            <a:endParaRPr sz="900">
              <a:latin typeface="Roboto Mono"/>
              <a:ea typeface="Roboto Mono"/>
              <a:cs typeface="Roboto Mono"/>
              <a:sym typeface="Roboto Mono"/>
            </a:endParaRPr>
          </a:p>
        </p:txBody>
      </p:sp>
      <p:sp>
        <p:nvSpPr>
          <p:cNvPr id="1351" name="Google Shape;1351;p165"/>
          <p:cNvSpPr txBox="1"/>
          <p:nvPr/>
        </p:nvSpPr>
        <p:spPr>
          <a:xfrm>
            <a:off x="1086175" y="3697950"/>
            <a:ext cx="13260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352" name="Google Shape;1352;p165"/>
          <p:cNvSpPr/>
          <p:nvPr/>
        </p:nvSpPr>
        <p:spPr>
          <a:xfrm>
            <a:off x="27691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53" name="Google Shape;1353;p165"/>
          <p:cNvSpPr/>
          <p:nvPr/>
        </p:nvSpPr>
        <p:spPr>
          <a:xfrm>
            <a:off x="30160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354" name="Google Shape;1354;p165"/>
          <p:cNvCxnSpPr>
            <a:stCxn id="1350" idx="0"/>
            <a:endCxn id="1353" idx="3"/>
          </p:cNvCxnSpPr>
          <p:nvPr/>
        </p:nvCxnSpPr>
        <p:spPr>
          <a:xfrm>
            <a:off x="2407531" y="3121055"/>
            <a:ext cx="608400" cy="0"/>
          </a:xfrm>
          <a:prstGeom prst="straightConnector1">
            <a:avLst/>
          </a:prstGeom>
          <a:noFill/>
          <a:ln cap="flat" cmpd="sng" w="9525">
            <a:solidFill>
              <a:srgbClr val="666666"/>
            </a:solidFill>
            <a:prstDash val="solid"/>
            <a:round/>
            <a:headEnd len="med" w="med" type="none"/>
            <a:tailEnd len="med" w="med" type="triangle"/>
          </a:ln>
        </p:spPr>
      </p:cxnSp>
      <p:sp>
        <p:nvSpPr>
          <p:cNvPr id="1355" name="Google Shape;1355;p165"/>
          <p:cNvSpPr/>
          <p:nvPr/>
        </p:nvSpPr>
        <p:spPr>
          <a:xfrm>
            <a:off x="49793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Prod</a:t>
            </a:r>
            <a:endParaRPr>
              <a:latin typeface="Overpass"/>
              <a:ea typeface="Overpass"/>
              <a:cs typeface="Overpass"/>
              <a:sym typeface="Overpass"/>
            </a:endParaRPr>
          </a:p>
        </p:txBody>
      </p:sp>
      <p:sp>
        <p:nvSpPr>
          <p:cNvPr id="1356" name="Google Shape;1356;p165"/>
          <p:cNvSpPr/>
          <p:nvPr/>
        </p:nvSpPr>
        <p:spPr>
          <a:xfrm>
            <a:off x="51963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hash.pw</a:t>
            </a: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cHJvZAo=</a:t>
            </a:r>
            <a:endParaRPr sz="900">
              <a:latin typeface="Roboto Mono"/>
              <a:ea typeface="Roboto Mono"/>
              <a:cs typeface="Roboto Mono"/>
              <a:sym typeface="Roboto Mono"/>
            </a:endParaRPr>
          </a:p>
        </p:txBody>
      </p:sp>
      <p:sp>
        <p:nvSpPr>
          <p:cNvPr id="1357" name="Google Shape;1357;p165"/>
          <p:cNvSpPr txBox="1"/>
          <p:nvPr/>
        </p:nvSpPr>
        <p:spPr>
          <a:xfrm>
            <a:off x="5200975" y="3697950"/>
            <a:ext cx="1321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358" name="Google Shape;1358;p165"/>
          <p:cNvSpPr/>
          <p:nvPr/>
        </p:nvSpPr>
        <p:spPr>
          <a:xfrm>
            <a:off x="68839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59" name="Google Shape;1359;p165"/>
          <p:cNvSpPr/>
          <p:nvPr/>
        </p:nvSpPr>
        <p:spPr>
          <a:xfrm>
            <a:off x="71308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360" name="Google Shape;1360;p165"/>
          <p:cNvCxnSpPr>
            <a:stCxn id="1356" idx="0"/>
            <a:endCxn id="1359" idx="3"/>
          </p:cNvCxnSpPr>
          <p:nvPr/>
        </p:nvCxnSpPr>
        <p:spPr>
          <a:xfrm>
            <a:off x="6522331" y="3121055"/>
            <a:ext cx="6084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6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66" name="Google Shape;1366;p1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&amp; KUBERNETES CONCEPTS</a:t>
            </a:r>
            <a:endParaRPr/>
          </a:p>
        </p:txBody>
      </p:sp>
      <p:sp>
        <p:nvSpPr>
          <p:cNvPr id="1367" name="Google Shape;1367;p166"/>
          <p:cNvSpPr txBox="1"/>
          <p:nvPr/>
        </p:nvSpPr>
        <p:spPr>
          <a:xfrm>
            <a:off x="826650" y="3810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services provide internal load-balancing and service discovery across pods</a:t>
            </a:r>
            <a:endParaRPr sz="2800">
              <a:latin typeface="Overpass"/>
              <a:ea typeface="Overpass"/>
              <a:cs typeface="Overpass"/>
              <a:sym typeface="Overpass"/>
            </a:endParaRPr>
          </a:p>
        </p:txBody>
      </p:sp>
      <p:sp>
        <p:nvSpPr>
          <p:cNvPr id="1368" name="Google Shape;1368;p166"/>
          <p:cNvSpPr/>
          <p:nvPr/>
        </p:nvSpPr>
        <p:spPr>
          <a:xfrm>
            <a:off x="345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69" name="Google Shape;1369;p166"/>
          <p:cNvSpPr/>
          <p:nvPr/>
        </p:nvSpPr>
        <p:spPr>
          <a:xfrm>
            <a:off x="5359144" y="1444201"/>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SERVICE</a:t>
            </a:r>
            <a:endParaRPr sz="11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“backend”</a:t>
            </a:r>
            <a:endParaRPr sz="1100">
              <a:latin typeface="Overpass SemiBold"/>
              <a:ea typeface="Overpass SemiBold"/>
              <a:cs typeface="Overpass SemiBold"/>
              <a:sym typeface="Overpass SemiBold"/>
            </a:endParaRPr>
          </a:p>
        </p:txBody>
      </p:sp>
      <p:sp>
        <p:nvSpPr>
          <p:cNvPr id="1370" name="Google Shape;1370;p166"/>
          <p:cNvSpPr/>
          <p:nvPr/>
        </p:nvSpPr>
        <p:spPr>
          <a:xfrm>
            <a:off x="370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371" name="Google Shape;1371;p166"/>
          <p:cNvSpPr txBox="1"/>
          <p:nvPr/>
        </p:nvSpPr>
        <p:spPr>
          <a:xfrm>
            <a:off x="374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10.110.1.11</a:t>
            </a:r>
            <a:endParaRPr sz="700">
              <a:solidFill>
                <a:srgbClr val="38761D"/>
              </a:solidFill>
              <a:latin typeface="Overpass"/>
              <a:ea typeface="Overpass"/>
              <a:cs typeface="Overpass"/>
              <a:sym typeface="Overpass"/>
            </a:endParaRPr>
          </a:p>
        </p:txBody>
      </p:sp>
      <p:sp>
        <p:nvSpPr>
          <p:cNvPr id="1372" name="Google Shape;1372;p166"/>
          <p:cNvSpPr/>
          <p:nvPr/>
        </p:nvSpPr>
        <p:spPr>
          <a:xfrm>
            <a:off x="293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373" name="Google Shape;1373;p166"/>
          <p:cNvSpPr/>
          <p:nvPr/>
        </p:nvSpPr>
        <p:spPr>
          <a:xfrm>
            <a:off x="5359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74" name="Google Shape;1374;p166"/>
          <p:cNvSpPr/>
          <p:nvPr/>
        </p:nvSpPr>
        <p:spPr>
          <a:xfrm>
            <a:off x="5606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375" name="Google Shape;1375;p166"/>
          <p:cNvSpPr txBox="1"/>
          <p:nvPr/>
        </p:nvSpPr>
        <p:spPr>
          <a:xfrm>
            <a:off x="5646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10.120.2.22</a:t>
            </a:r>
            <a:endParaRPr sz="700">
              <a:solidFill>
                <a:srgbClr val="38761D"/>
              </a:solidFill>
              <a:latin typeface="Overpass"/>
              <a:ea typeface="Overpass"/>
              <a:cs typeface="Overpass"/>
              <a:sym typeface="Overpass"/>
            </a:endParaRPr>
          </a:p>
        </p:txBody>
      </p:sp>
      <p:sp>
        <p:nvSpPr>
          <p:cNvPr id="1376" name="Google Shape;1376;p166"/>
          <p:cNvSpPr/>
          <p:nvPr/>
        </p:nvSpPr>
        <p:spPr>
          <a:xfrm>
            <a:off x="4836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377" name="Google Shape;1377;p166"/>
          <p:cNvSpPr/>
          <p:nvPr/>
        </p:nvSpPr>
        <p:spPr>
          <a:xfrm>
            <a:off x="726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78" name="Google Shape;1378;p166"/>
          <p:cNvSpPr/>
          <p:nvPr/>
        </p:nvSpPr>
        <p:spPr>
          <a:xfrm>
            <a:off x="751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379" name="Google Shape;1379;p166"/>
          <p:cNvSpPr txBox="1"/>
          <p:nvPr/>
        </p:nvSpPr>
        <p:spPr>
          <a:xfrm>
            <a:off x="755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10.130.3.33</a:t>
            </a:r>
            <a:endParaRPr sz="700">
              <a:solidFill>
                <a:srgbClr val="38761D"/>
              </a:solidFill>
              <a:latin typeface="Overpass"/>
              <a:ea typeface="Overpass"/>
              <a:cs typeface="Overpass"/>
              <a:sym typeface="Overpass"/>
            </a:endParaRPr>
          </a:p>
        </p:txBody>
      </p:sp>
      <p:sp>
        <p:nvSpPr>
          <p:cNvPr id="1380" name="Google Shape;1380;p166"/>
          <p:cNvSpPr/>
          <p:nvPr/>
        </p:nvSpPr>
        <p:spPr>
          <a:xfrm>
            <a:off x="674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381" name="Google Shape;1381;p166"/>
          <p:cNvSpPr/>
          <p:nvPr/>
        </p:nvSpPr>
        <p:spPr>
          <a:xfrm>
            <a:off x="1168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382" name="Google Shape;1382;p166"/>
          <p:cNvSpPr/>
          <p:nvPr/>
        </p:nvSpPr>
        <p:spPr>
          <a:xfrm>
            <a:off x="1415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383" name="Google Shape;1383;p166"/>
          <p:cNvSpPr txBox="1"/>
          <p:nvPr/>
        </p:nvSpPr>
        <p:spPr>
          <a:xfrm>
            <a:off x="1455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384" name="Google Shape;1384;p166"/>
          <p:cNvSpPr/>
          <p:nvPr/>
        </p:nvSpPr>
        <p:spPr>
          <a:xfrm>
            <a:off x="645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frontend</a:t>
            </a:r>
            <a:endParaRPr sz="600">
              <a:solidFill>
                <a:srgbClr val="FFFFFF"/>
              </a:solidFill>
              <a:latin typeface="Overpass SemiBold"/>
              <a:ea typeface="Overpass SemiBold"/>
              <a:cs typeface="Overpass SemiBold"/>
              <a:sym typeface="Overpass SemiBold"/>
            </a:endParaRPr>
          </a:p>
        </p:txBody>
      </p:sp>
      <p:cxnSp>
        <p:nvCxnSpPr>
          <p:cNvPr id="1385" name="Google Shape;1385;p166"/>
          <p:cNvCxnSpPr>
            <a:stCxn id="1386" idx="2"/>
            <a:endCxn id="1387" idx="0"/>
          </p:cNvCxnSpPr>
          <p:nvPr/>
        </p:nvCxnSpPr>
        <p:spPr>
          <a:xfrm rot="5400000">
            <a:off x="4701505" y="1882875"/>
            <a:ext cx="644100" cy="19107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1388" name="Google Shape;1388;p166"/>
          <p:cNvCxnSpPr>
            <a:stCxn id="1386" idx="2"/>
            <a:endCxn id="1389" idx="0"/>
          </p:cNvCxnSpPr>
          <p:nvPr/>
        </p:nvCxnSpPr>
        <p:spPr>
          <a:xfrm rot="5400000">
            <a:off x="5654005" y="2838375"/>
            <a:ext cx="647100" cy="27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1390" name="Google Shape;1390;p166"/>
          <p:cNvCxnSpPr>
            <a:stCxn id="1386" idx="2"/>
            <a:endCxn id="1391" idx="0"/>
          </p:cNvCxnSpPr>
          <p:nvPr/>
        </p:nvCxnSpPr>
        <p:spPr>
          <a:xfrm flipH="1" rot="-5400000">
            <a:off x="6612505" y="1882575"/>
            <a:ext cx="638100" cy="19053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1392" name="Google Shape;1392;p166"/>
          <p:cNvSpPr txBox="1"/>
          <p:nvPr/>
        </p:nvSpPr>
        <p:spPr>
          <a:xfrm>
            <a:off x="5646847" y="2103515"/>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backend</a:t>
            </a:r>
            <a:endParaRPr sz="700">
              <a:solidFill>
                <a:srgbClr val="38761D"/>
              </a:solidFill>
              <a:latin typeface="Overpass"/>
              <a:ea typeface="Overpass"/>
              <a:cs typeface="Overpass"/>
              <a:sym typeface="Overpass"/>
            </a:endParaRPr>
          </a:p>
        </p:txBody>
      </p:sp>
      <p:sp>
        <p:nvSpPr>
          <p:cNvPr id="1386" name="Google Shape;1386;p166"/>
          <p:cNvSpPr txBox="1"/>
          <p:nvPr/>
        </p:nvSpPr>
        <p:spPr>
          <a:xfrm>
            <a:off x="5637505" y="14529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387" name="Google Shape;1387;p166"/>
          <p:cNvSpPr txBox="1"/>
          <p:nvPr/>
        </p:nvSpPr>
        <p:spPr>
          <a:xfrm>
            <a:off x="3726850" y="3160200"/>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389" name="Google Shape;1389;p166"/>
          <p:cNvSpPr txBox="1"/>
          <p:nvPr/>
        </p:nvSpPr>
        <p:spPr>
          <a:xfrm>
            <a:off x="5634850" y="31633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391" name="Google Shape;1391;p166"/>
          <p:cNvSpPr txBox="1"/>
          <p:nvPr/>
        </p:nvSpPr>
        <p:spPr>
          <a:xfrm>
            <a:off x="7542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6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98" name="Google Shape;1398;p1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&amp; KUBERNETES CONCEPTS</a:t>
            </a:r>
            <a:endParaRPr/>
          </a:p>
        </p:txBody>
      </p:sp>
      <p:sp>
        <p:nvSpPr>
          <p:cNvPr id="1399" name="Google Shape;1399;p167"/>
          <p:cNvSpPr txBox="1"/>
          <p:nvPr/>
        </p:nvSpPr>
        <p:spPr>
          <a:xfrm>
            <a:off x="826650" y="3810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Overpass"/>
                <a:ea typeface="Overpass"/>
                <a:cs typeface="Overpass"/>
                <a:sym typeface="Overpass"/>
              </a:rPr>
              <a:t>apps can talk to each other via services</a:t>
            </a:r>
            <a:endParaRPr sz="2800">
              <a:latin typeface="Overpass"/>
              <a:ea typeface="Overpass"/>
              <a:cs typeface="Overpass"/>
              <a:sym typeface="Overpass"/>
            </a:endParaRPr>
          </a:p>
        </p:txBody>
      </p:sp>
      <p:sp>
        <p:nvSpPr>
          <p:cNvPr id="1400" name="Google Shape;1400;p167"/>
          <p:cNvSpPr/>
          <p:nvPr/>
        </p:nvSpPr>
        <p:spPr>
          <a:xfrm>
            <a:off x="345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401" name="Google Shape;1401;p167"/>
          <p:cNvSpPr/>
          <p:nvPr/>
        </p:nvSpPr>
        <p:spPr>
          <a:xfrm>
            <a:off x="5359144" y="1444201"/>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SERVICE</a:t>
            </a:r>
            <a:endParaRPr sz="11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“backend”</a:t>
            </a:r>
            <a:endParaRPr sz="1100">
              <a:latin typeface="Overpass SemiBold"/>
              <a:ea typeface="Overpass SemiBold"/>
              <a:cs typeface="Overpass SemiBold"/>
              <a:sym typeface="Overpass SemiBold"/>
            </a:endParaRPr>
          </a:p>
        </p:txBody>
      </p:sp>
      <p:sp>
        <p:nvSpPr>
          <p:cNvPr id="1402" name="Google Shape;1402;p167"/>
          <p:cNvSpPr/>
          <p:nvPr/>
        </p:nvSpPr>
        <p:spPr>
          <a:xfrm>
            <a:off x="370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403" name="Google Shape;1403;p167"/>
          <p:cNvSpPr txBox="1"/>
          <p:nvPr/>
        </p:nvSpPr>
        <p:spPr>
          <a:xfrm>
            <a:off x="374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10.110.1.11</a:t>
            </a:r>
            <a:endParaRPr sz="700">
              <a:solidFill>
                <a:srgbClr val="38761D"/>
              </a:solidFill>
              <a:latin typeface="Overpass"/>
              <a:ea typeface="Overpass"/>
              <a:cs typeface="Overpass"/>
              <a:sym typeface="Overpass"/>
            </a:endParaRPr>
          </a:p>
        </p:txBody>
      </p:sp>
      <p:sp>
        <p:nvSpPr>
          <p:cNvPr id="1404" name="Google Shape;1404;p167"/>
          <p:cNvSpPr/>
          <p:nvPr/>
        </p:nvSpPr>
        <p:spPr>
          <a:xfrm>
            <a:off x="293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405" name="Google Shape;1405;p167"/>
          <p:cNvSpPr/>
          <p:nvPr/>
        </p:nvSpPr>
        <p:spPr>
          <a:xfrm>
            <a:off x="5359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406" name="Google Shape;1406;p167"/>
          <p:cNvSpPr/>
          <p:nvPr/>
        </p:nvSpPr>
        <p:spPr>
          <a:xfrm>
            <a:off x="5606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407" name="Google Shape;1407;p167"/>
          <p:cNvSpPr txBox="1"/>
          <p:nvPr/>
        </p:nvSpPr>
        <p:spPr>
          <a:xfrm>
            <a:off x="5646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10.120.2.22</a:t>
            </a:r>
            <a:endParaRPr sz="700">
              <a:solidFill>
                <a:srgbClr val="38761D"/>
              </a:solidFill>
              <a:latin typeface="Overpass"/>
              <a:ea typeface="Overpass"/>
              <a:cs typeface="Overpass"/>
              <a:sym typeface="Overpass"/>
            </a:endParaRPr>
          </a:p>
        </p:txBody>
      </p:sp>
      <p:sp>
        <p:nvSpPr>
          <p:cNvPr id="1408" name="Google Shape;1408;p167"/>
          <p:cNvSpPr/>
          <p:nvPr/>
        </p:nvSpPr>
        <p:spPr>
          <a:xfrm>
            <a:off x="4836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409" name="Google Shape;1409;p167"/>
          <p:cNvSpPr/>
          <p:nvPr/>
        </p:nvSpPr>
        <p:spPr>
          <a:xfrm>
            <a:off x="726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410" name="Google Shape;1410;p167"/>
          <p:cNvSpPr/>
          <p:nvPr/>
        </p:nvSpPr>
        <p:spPr>
          <a:xfrm>
            <a:off x="751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411" name="Google Shape;1411;p167"/>
          <p:cNvSpPr txBox="1"/>
          <p:nvPr/>
        </p:nvSpPr>
        <p:spPr>
          <a:xfrm>
            <a:off x="755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10.130.3.33</a:t>
            </a:r>
            <a:endParaRPr sz="700">
              <a:solidFill>
                <a:srgbClr val="38761D"/>
              </a:solidFill>
              <a:latin typeface="Overpass"/>
              <a:ea typeface="Overpass"/>
              <a:cs typeface="Overpass"/>
              <a:sym typeface="Overpass"/>
            </a:endParaRPr>
          </a:p>
        </p:txBody>
      </p:sp>
      <p:sp>
        <p:nvSpPr>
          <p:cNvPr id="1412" name="Google Shape;1412;p167"/>
          <p:cNvSpPr/>
          <p:nvPr/>
        </p:nvSpPr>
        <p:spPr>
          <a:xfrm>
            <a:off x="674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413" name="Google Shape;1413;p167"/>
          <p:cNvSpPr/>
          <p:nvPr/>
        </p:nvSpPr>
        <p:spPr>
          <a:xfrm>
            <a:off x="1168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414" name="Google Shape;1414;p167"/>
          <p:cNvSpPr/>
          <p:nvPr/>
        </p:nvSpPr>
        <p:spPr>
          <a:xfrm>
            <a:off x="1415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415" name="Google Shape;1415;p167"/>
          <p:cNvSpPr txBox="1"/>
          <p:nvPr/>
        </p:nvSpPr>
        <p:spPr>
          <a:xfrm>
            <a:off x="1455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416" name="Google Shape;1416;p167"/>
          <p:cNvSpPr/>
          <p:nvPr/>
        </p:nvSpPr>
        <p:spPr>
          <a:xfrm>
            <a:off x="645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frontend</a:t>
            </a:r>
            <a:endParaRPr sz="600">
              <a:solidFill>
                <a:srgbClr val="FFFFFF"/>
              </a:solidFill>
              <a:latin typeface="Overpass SemiBold"/>
              <a:ea typeface="Overpass SemiBold"/>
              <a:cs typeface="Overpass SemiBold"/>
              <a:sym typeface="Overpass SemiBold"/>
            </a:endParaRPr>
          </a:p>
        </p:txBody>
      </p:sp>
      <p:cxnSp>
        <p:nvCxnSpPr>
          <p:cNvPr id="1417" name="Google Shape;1417;p167"/>
          <p:cNvCxnSpPr>
            <a:stCxn id="1418" idx="2"/>
            <a:endCxn id="1419" idx="0"/>
          </p:cNvCxnSpPr>
          <p:nvPr/>
        </p:nvCxnSpPr>
        <p:spPr>
          <a:xfrm rot="5400000">
            <a:off x="4701505" y="1882875"/>
            <a:ext cx="644100" cy="19107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1420" name="Google Shape;1420;p167"/>
          <p:cNvCxnSpPr>
            <a:stCxn id="1418" idx="2"/>
            <a:endCxn id="1421" idx="0"/>
          </p:cNvCxnSpPr>
          <p:nvPr/>
        </p:nvCxnSpPr>
        <p:spPr>
          <a:xfrm rot="5400000">
            <a:off x="5654005" y="2838375"/>
            <a:ext cx="647100" cy="27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1422" name="Google Shape;1422;p167"/>
          <p:cNvCxnSpPr>
            <a:stCxn id="1418" idx="2"/>
            <a:endCxn id="1423" idx="0"/>
          </p:cNvCxnSpPr>
          <p:nvPr/>
        </p:nvCxnSpPr>
        <p:spPr>
          <a:xfrm flipH="1" rot="-5400000">
            <a:off x="6612505" y="1882575"/>
            <a:ext cx="638100" cy="19053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1424" name="Google Shape;1424;p167"/>
          <p:cNvSpPr txBox="1"/>
          <p:nvPr/>
        </p:nvSpPr>
        <p:spPr>
          <a:xfrm>
            <a:off x="5646847" y="2103515"/>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backend</a:t>
            </a:r>
            <a:endParaRPr sz="700">
              <a:solidFill>
                <a:srgbClr val="38761D"/>
              </a:solidFill>
              <a:latin typeface="Overpass"/>
              <a:ea typeface="Overpass"/>
              <a:cs typeface="Overpass"/>
              <a:sym typeface="Overpass"/>
            </a:endParaRPr>
          </a:p>
        </p:txBody>
      </p:sp>
      <p:sp>
        <p:nvSpPr>
          <p:cNvPr id="1418" name="Google Shape;1418;p167"/>
          <p:cNvSpPr txBox="1"/>
          <p:nvPr/>
        </p:nvSpPr>
        <p:spPr>
          <a:xfrm>
            <a:off x="5637505" y="14529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419" name="Google Shape;1419;p167"/>
          <p:cNvSpPr txBox="1"/>
          <p:nvPr/>
        </p:nvSpPr>
        <p:spPr>
          <a:xfrm>
            <a:off x="3726850" y="3160200"/>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421" name="Google Shape;1421;p167"/>
          <p:cNvSpPr txBox="1"/>
          <p:nvPr/>
        </p:nvSpPr>
        <p:spPr>
          <a:xfrm>
            <a:off x="5634850" y="31633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423" name="Google Shape;1423;p167"/>
          <p:cNvSpPr txBox="1"/>
          <p:nvPr/>
        </p:nvSpPr>
        <p:spPr>
          <a:xfrm>
            <a:off x="7542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425" name="Google Shape;1425;p167"/>
          <p:cNvSpPr txBox="1"/>
          <p:nvPr/>
        </p:nvSpPr>
        <p:spPr>
          <a:xfrm>
            <a:off x="1443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1426" name="Google Shape;1426;p167"/>
          <p:cNvCxnSpPr>
            <a:stCxn id="1425" idx="0"/>
          </p:cNvCxnSpPr>
          <p:nvPr/>
        </p:nvCxnSpPr>
        <p:spPr>
          <a:xfrm rot="-5400000">
            <a:off x="2984500" y="779675"/>
            <a:ext cx="1175400" cy="3573900"/>
          </a:xfrm>
          <a:prstGeom prst="bentConnector2">
            <a:avLst/>
          </a:prstGeom>
          <a:noFill/>
          <a:ln cap="flat" cmpd="sng" w="9525">
            <a:solidFill>
              <a:srgbClr val="EC7A08"/>
            </a:solidFill>
            <a:prstDash val="dash"/>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432" name="Google Shape;1432;p16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33" name="Google Shape;1433;p168"/>
          <p:cNvSpPr txBox="1"/>
          <p:nvPr/>
        </p:nvSpPr>
        <p:spPr>
          <a:xfrm>
            <a:off x="339100" y="533400"/>
            <a:ext cx="8465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routes</a:t>
            </a:r>
            <a:r>
              <a:rPr lang="en" sz="2800">
                <a:latin typeface="Overpass"/>
                <a:ea typeface="Overpass"/>
                <a:cs typeface="Overpass"/>
                <a:sym typeface="Overpass"/>
              </a:rPr>
              <a:t> make services accessible to clients outside the environment via real-world urls</a:t>
            </a:r>
            <a:endParaRPr sz="2800">
              <a:latin typeface="Overpass"/>
              <a:ea typeface="Overpass"/>
              <a:cs typeface="Overpass"/>
              <a:sym typeface="Overpass"/>
            </a:endParaRPr>
          </a:p>
        </p:txBody>
      </p:sp>
      <p:grpSp>
        <p:nvGrpSpPr>
          <p:cNvPr id="1434" name="Google Shape;1434;p168"/>
          <p:cNvGrpSpPr/>
          <p:nvPr/>
        </p:nvGrpSpPr>
        <p:grpSpPr>
          <a:xfrm>
            <a:off x="616358" y="2031879"/>
            <a:ext cx="2688165" cy="1778400"/>
            <a:chOff x="1021750" y="2278875"/>
            <a:chExt cx="2688165" cy="1778400"/>
          </a:xfrm>
        </p:grpSpPr>
        <p:sp>
          <p:nvSpPr>
            <p:cNvPr id="1435" name="Google Shape;1435;p168"/>
            <p:cNvSpPr/>
            <p:nvPr/>
          </p:nvSpPr>
          <p:spPr>
            <a:xfrm>
              <a:off x="1021750" y="2278875"/>
              <a:ext cx="2611800" cy="17784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68"/>
            <p:cNvSpPr/>
            <p:nvPr/>
          </p:nvSpPr>
          <p:spPr>
            <a:xfrm>
              <a:off x="1090451" y="2530002"/>
              <a:ext cx="2475000" cy="14499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68"/>
            <p:cNvSpPr txBox="1"/>
            <p:nvPr/>
          </p:nvSpPr>
          <p:spPr>
            <a:xfrm>
              <a:off x="1098115" y="2583950"/>
              <a:ext cx="2611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Mono"/>
                  <a:ea typeface="Roboto Mono"/>
                  <a:cs typeface="Roboto Mono"/>
                  <a:sym typeface="Roboto Mono"/>
                </a:rPr>
                <a:t>&gt; curl http://app-prod.mycompany.com</a:t>
              </a:r>
              <a:endParaRPr sz="800">
                <a:latin typeface="Roboto Mono"/>
                <a:ea typeface="Roboto Mono"/>
                <a:cs typeface="Roboto Mono"/>
                <a:sym typeface="Roboto Mono"/>
              </a:endParaRPr>
            </a:p>
          </p:txBody>
        </p:sp>
        <p:sp>
          <p:nvSpPr>
            <p:cNvPr id="1438" name="Google Shape;1438;p168"/>
            <p:cNvSpPr/>
            <p:nvPr/>
          </p:nvSpPr>
          <p:spPr>
            <a:xfrm>
              <a:off x="1093690"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68"/>
            <p:cNvSpPr/>
            <p:nvPr/>
          </p:nvSpPr>
          <p:spPr>
            <a:xfrm>
              <a:off x="1222055"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40" name="Google Shape;1440;p168"/>
          <p:cNvCxnSpPr/>
          <p:nvPr/>
        </p:nvCxnSpPr>
        <p:spPr>
          <a:xfrm>
            <a:off x="3464258" y="2280954"/>
            <a:ext cx="1257900" cy="0"/>
          </a:xfrm>
          <a:prstGeom prst="straightConnector1">
            <a:avLst/>
          </a:prstGeom>
          <a:noFill/>
          <a:ln cap="flat" cmpd="sng" w="9525">
            <a:solidFill>
              <a:srgbClr val="666666"/>
            </a:solidFill>
            <a:prstDash val="dot"/>
            <a:round/>
            <a:headEnd len="med" w="med" type="none"/>
            <a:tailEnd len="med" w="med" type="triangle"/>
          </a:ln>
        </p:spPr>
      </p:cxnSp>
      <p:sp>
        <p:nvSpPr>
          <p:cNvPr id="1441" name="Google Shape;1441;p168"/>
          <p:cNvSpPr/>
          <p:nvPr/>
        </p:nvSpPr>
        <p:spPr>
          <a:xfrm>
            <a:off x="4310344"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442" name="Google Shape;1442;p168"/>
          <p:cNvSpPr/>
          <p:nvPr/>
        </p:nvSpPr>
        <p:spPr>
          <a:xfrm>
            <a:off x="5903149" y="1825201"/>
            <a:ext cx="1031700" cy="9015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SERVICE</a:t>
            </a:r>
            <a:endParaRPr sz="8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“frontend”</a:t>
            </a:r>
            <a:endParaRPr sz="800">
              <a:latin typeface="Overpass SemiBold"/>
              <a:ea typeface="Overpass SemiBold"/>
              <a:cs typeface="Overpass SemiBold"/>
              <a:sym typeface="Overpass SemiBold"/>
            </a:endParaRPr>
          </a:p>
        </p:txBody>
      </p:sp>
      <p:sp>
        <p:nvSpPr>
          <p:cNvPr id="1443" name="Google Shape;1443;p168"/>
          <p:cNvSpPr/>
          <p:nvPr/>
        </p:nvSpPr>
        <p:spPr>
          <a:xfrm>
            <a:off x="4516781"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444" name="Google Shape;1444;p168"/>
          <p:cNvSpPr/>
          <p:nvPr/>
        </p:nvSpPr>
        <p:spPr>
          <a:xfrm>
            <a:off x="3873495"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Overpass SemiBold"/>
                <a:ea typeface="Overpass SemiBold"/>
                <a:cs typeface="Overpass SemiBold"/>
                <a:sym typeface="Overpass SemiBold"/>
              </a:rPr>
              <a:t>role:</a:t>
            </a:r>
            <a:br>
              <a:rPr lang="en" sz="5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sp>
        <p:nvSpPr>
          <p:cNvPr id="1445" name="Google Shape;1445;p168"/>
          <p:cNvSpPr/>
          <p:nvPr/>
        </p:nvSpPr>
        <p:spPr>
          <a:xfrm>
            <a:off x="5903143"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446" name="Google Shape;1446;p168"/>
          <p:cNvSpPr/>
          <p:nvPr/>
        </p:nvSpPr>
        <p:spPr>
          <a:xfrm>
            <a:off x="6109580"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447" name="Google Shape;1447;p168"/>
          <p:cNvSpPr/>
          <p:nvPr/>
        </p:nvSpPr>
        <p:spPr>
          <a:xfrm>
            <a:off x="5466294"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sp>
        <p:nvSpPr>
          <p:cNvPr id="1448" name="Google Shape;1448;p168"/>
          <p:cNvSpPr/>
          <p:nvPr/>
        </p:nvSpPr>
        <p:spPr>
          <a:xfrm>
            <a:off x="7495942"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449" name="Google Shape;1449;p168"/>
          <p:cNvSpPr/>
          <p:nvPr/>
        </p:nvSpPr>
        <p:spPr>
          <a:xfrm>
            <a:off x="7702379"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450" name="Google Shape;1450;p168"/>
          <p:cNvSpPr/>
          <p:nvPr/>
        </p:nvSpPr>
        <p:spPr>
          <a:xfrm>
            <a:off x="7059093"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Overpass SemiBold"/>
                <a:ea typeface="Overpass SemiBold"/>
                <a:cs typeface="Overpass SemiBold"/>
                <a:sym typeface="Overpass SemiBold"/>
              </a:rPr>
              <a:t>role:</a:t>
            </a:r>
            <a:br>
              <a:rPr lang="en" sz="5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cxnSp>
        <p:nvCxnSpPr>
          <p:cNvPr id="1451" name="Google Shape;1451;p168"/>
          <p:cNvCxnSpPr>
            <a:stCxn id="1452" idx="2"/>
            <a:endCxn id="1453" idx="0"/>
          </p:cNvCxnSpPr>
          <p:nvPr/>
        </p:nvCxnSpPr>
        <p:spPr>
          <a:xfrm rot="5400000">
            <a:off x="5351240" y="2202051"/>
            <a:ext cx="543600" cy="1597500"/>
          </a:xfrm>
          <a:prstGeom prst="bentConnector3">
            <a:avLst>
              <a:gd fmla="val 49995" name="adj1"/>
            </a:avLst>
          </a:prstGeom>
          <a:noFill/>
          <a:ln cap="flat" cmpd="sng" w="9525">
            <a:solidFill>
              <a:srgbClr val="3F9C35"/>
            </a:solidFill>
            <a:prstDash val="solid"/>
            <a:round/>
            <a:headEnd len="med" w="med" type="none"/>
            <a:tailEnd len="med" w="med" type="triangle"/>
          </a:ln>
        </p:spPr>
      </p:cxnSp>
      <p:cxnSp>
        <p:nvCxnSpPr>
          <p:cNvPr id="1454" name="Google Shape;1454;p168"/>
          <p:cNvCxnSpPr>
            <a:stCxn id="1452" idx="2"/>
            <a:endCxn id="1455" idx="0"/>
          </p:cNvCxnSpPr>
          <p:nvPr/>
        </p:nvCxnSpPr>
        <p:spPr>
          <a:xfrm rot="5400000">
            <a:off x="6147590" y="3001101"/>
            <a:ext cx="546300" cy="2100"/>
          </a:xfrm>
          <a:prstGeom prst="bentConnector3">
            <a:avLst>
              <a:gd fmla="val 49993" name="adj1"/>
            </a:avLst>
          </a:prstGeom>
          <a:noFill/>
          <a:ln cap="flat" cmpd="sng" w="9525">
            <a:solidFill>
              <a:srgbClr val="3F9C35"/>
            </a:solidFill>
            <a:prstDash val="solid"/>
            <a:round/>
            <a:headEnd len="med" w="med" type="none"/>
            <a:tailEnd len="med" w="med" type="triangle"/>
          </a:ln>
        </p:spPr>
      </p:cxnSp>
      <p:cxnSp>
        <p:nvCxnSpPr>
          <p:cNvPr id="1456" name="Google Shape;1456;p168"/>
          <p:cNvCxnSpPr>
            <a:stCxn id="1452" idx="2"/>
            <a:endCxn id="1457" idx="0"/>
          </p:cNvCxnSpPr>
          <p:nvPr/>
        </p:nvCxnSpPr>
        <p:spPr>
          <a:xfrm flipH="1" rot="-5400000">
            <a:off x="6949040" y="2201751"/>
            <a:ext cx="538500" cy="1593000"/>
          </a:xfrm>
          <a:prstGeom prst="bentConnector3">
            <a:avLst>
              <a:gd fmla="val 50009" name="adj1"/>
            </a:avLst>
          </a:prstGeom>
          <a:noFill/>
          <a:ln cap="flat" cmpd="sng" w="9525">
            <a:solidFill>
              <a:srgbClr val="3F9C35"/>
            </a:solidFill>
            <a:prstDash val="solid"/>
            <a:round/>
            <a:headEnd len="med" w="med" type="none"/>
            <a:tailEnd len="med" w="med" type="triangle"/>
          </a:ln>
        </p:spPr>
      </p:cxnSp>
      <p:sp>
        <p:nvSpPr>
          <p:cNvPr id="1458" name="Google Shape;1458;p168"/>
          <p:cNvSpPr txBox="1"/>
          <p:nvPr/>
        </p:nvSpPr>
        <p:spPr>
          <a:xfrm>
            <a:off x="6143702" y="2381295"/>
            <a:ext cx="551100" cy="1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frontend</a:t>
            </a:r>
            <a:endParaRPr sz="700">
              <a:solidFill>
                <a:srgbClr val="38761D"/>
              </a:solidFill>
              <a:latin typeface="Overpass"/>
              <a:ea typeface="Overpass"/>
              <a:cs typeface="Overpass"/>
              <a:sym typeface="Overpass"/>
            </a:endParaRPr>
          </a:p>
        </p:txBody>
      </p:sp>
      <p:sp>
        <p:nvSpPr>
          <p:cNvPr id="1452" name="Google Shape;1452;p168"/>
          <p:cNvSpPr txBox="1"/>
          <p:nvPr/>
        </p:nvSpPr>
        <p:spPr>
          <a:xfrm>
            <a:off x="6135890" y="1832601"/>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453" name="Google Shape;1453;p168"/>
          <p:cNvSpPr txBox="1"/>
          <p:nvPr/>
        </p:nvSpPr>
        <p:spPr>
          <a:xfrm>
            <a:off x="4538363" y="3272551"/>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455" name="Google Shape;1455;p168"/>
          <p:cNvSpPr txBox="1"/>
          <p:nvPr/>
        </p:nvSpPr>
        <p:spPr>
          <a:xfrm>
            <a:off x="6133671" y="3275229"/>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457" name="Google Shape;1457;p168"/>
          <p:cNvSpPr txBox="1"/>
          <p:nvPr/>
        </p:nvSpPr>
        <p:spPr>
          <a:xfrm>
            <a:off x="7728978" y="3267596"/>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459" name="Google Shape;1459;p168"/>
          <p:cNvSpPr/>
          <p:nvPr/>
        </p:nvSpPr>
        <p:spPr>
          <a:xfrm>
            <a:off x="4836349" y="1825201"/>
            <a:ext cx="1031700" cy="901500"/>
          </a:xfrm>
          <a:prstGeom prst="hexagon">
            <a:avLst>
              <a:gd fmla="val 25000" name="adj"/>
              <a:gd fmla="val 115470" name="vf"/>
            </a:avLst>
          </a:prstGeom>
          <a:solidFill>
            <a:srgbClr val="3F9C35"/>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SemiBold"/>
                <a:ea typeface="Overpass SemiBold"/>
                <a:cs typeface="Overpass SemiBold"/>
                <a:sym typeface="Overpass SemiBold"/>
              </a:rPr>
              <a:t>ROUTE</a:t>
            </a:r>
            <a:endParaRPr sz="800">
              <a:solidFill>
                <a:srgbClr val="FFFFFF"/>
              </a:solidFill>
              <a:latin typeface="Overpass SemiBold"/>
              <a:ea typeface="Overpass SemiBold"/>
              <a:cs typeface="Overpass SemiBold"/>
              <a:sym typeface="Overpass SemiBold"/>
            </a:endParaRPr>
          </a:p>
        </p:txBody>
      </p:sp>
      <p:sp>
        <p:nvSpPr>
          <p:cNvPr id="1460" name="Google Shape;1460;p168"/>
          <p:cNvSpPr txBox="1"/>
          <p:nvPr/>
        </p:nvSpPr>
        <p:spPr>
          <a:xfrm>
            <a:off x="4555708" y="1596600"/>
            <a:ext cx="1593000" cy="29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urier"/>
                <a:ea typeface="Courier"/>
                <a:cs typeface="Courier"/>
                <a:sym typeface="Courier"/>
              </a:rPr>
              <a:t>app-prod.mycompany.com</a:t>
            </a:r>
            <a:endParaRPr sz="800">
              <a:latin typeface="Courier"/>
              <a:ea typeface="Courier"/>
              <a:cs typeface="Courier"/>
              <a:sym typeface="Couri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466" name="Google Shape;1466;p1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67" name="Google Shape;1467;p169"/>
          <p:cNvSpPr txBox="1"/>
          <p:nvPr/>
        </p:nvSpPr>
        <p:spPr>
          <a:xfrm>
            <a:off x="826650" y="533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Red Hat Display"/>
                <a:ea typeface="Red Hat Display"/>
                <a:cs typeface="Red Hat Display"/>
                <a:sym typeface="Red Hat Display"/>
              </a:rPr>
              <a:t>Persistent Volume and Claims</a:t>
            </a:r>
            <a:endParaRPr sz="2800">
              <a:latin typeface="Red Hat Display"/>
              <a:ea typeface="Red Hat Display"/>
              <a:cs typeface="Red Hat Display"/>
              <a:sym typeface="Red Hat Display"/>
            </a:endParaRPr>
          </a:p>
        </p:txBody>
      </p:sp>
      <p:grpSp>
        <p:nvGrpSpPr>
          <p:cNvPr id="1468" name="Google Shape;1468;p169"/>
          <p:cNvGrpSpPr/>
          <p:nvPr/>
        </p:nvGrpSpPr>
        <p:grpSpPr>
          <a:xfrm>
            <a:off x="970100" y="1845800"/>
            <a:ext cx="864000" cy="1451899"/>
            <a:chOff x="970100" y="1845800"/>
            <a:chExt cx="864000" cy="1451899"/>
          </a:xfrm>
        </p:grpSpPr>
        <p:pic>
          <p:nvPicPr>
            <p:cNvPr id="1469" name="Google Shape;1469;p169"/>
            <p:cNvPicPr preferRelativeResize="0"/>
            <p:nvPr/>
          </p:nvPicPr>
          <p:blipFill rotWithShape="1">
            <a:blip r:embed="rId3">
              <a:alphaModFix/>
            </a:blip>
            <a:srcRect b="139" l="0" r="0" t="139"/>
            <a:stretch/>
          </p:blipFill>
          <p:spPr>
            <a:xfrm>
              <a:off x="970106" y="2433713"/>
              <a:ext cx="863988" cy="863987"/>
            </a:xfrm>
            <a:prstGeom prst="rect">
              <a:avLst/>
            </a:prstGeom>
            <a:noFill/>
            <a:ln>
              <a:noFill/>
            </a:ln>
          </p:spPr>
        </p:pic>
        <p:pic>
          <p:nvPicPr>
            <p:cNvPr id="1470" name="Google Shape;1470;p169"/>
            <p:cNvPicPr preferRelativeResize="0"/>
            <p:nvPr/>
          </p:nvPicPr>
          <p:blipFill>
            <a:blip r:embed="rId4">
              <a:alphaModFix/>
            </a:blip>
            <a:stretch>
              <a:fillRect/>
            </a:stretch>
          </p:blipFill>
          <p:spPr>
            <a:xfrm>
              <a:off x="970100" y="1845800"/>
              <a:ext cx="864000" cy="864000"/>
            </a:xfrm>
            <a:prstGeom prst="rect">
              <a:avLst/>
            </a:prstGeom>
            <a:noFill/>
            <a:ln>
              <a:noFill/>
            </a:ln>
          </p:spPr>
        </p:pic>
      </p:grpSp>
      <p:sp>
        <p:nvSpPr>
          <p:cNvPr id="1471" name="Google Shape;1471;p169"/>
          <p:cNvSpPr txBox="1"/>
          <p:nvPr/>
        </p:nvSpPr>
        <p:spPr>
          <a:xfrm>
            <a:off x="487700" y="3167000"/>
            <a:ext cx="18288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My app is stateful.</a:t>
            </a:r>
            <a:endParaRPr sz="1000">
              <a:latin typeface="Red Hat Text"/>
              <a:ea typeface="Red Hat Text"/>
              <a:cs typeface="Red Hat Text"/>
              <a:sym typeface="Red Hat Text"/>
            </a:endParaRPr>
          </a:p>
        </p:txBody>
      </p:sp>
      <p:grpSp>
        <p:nvGrpSpPr>
          <p:cNvPr id="1472" name="Google Shape;1472;p169"/>
          <p:cNvGrpSpPr/>
          <p:nvPr/>
        </p:nvGrpSpPr>
        <p:grpSpPr>
          <a:xfrm>
            <a:off x="2822768" y="2265425"/>
            <a:ext cx="708184" cy="613392"/>
            <a:chOff x="5005169" y="3476423"/>
            <a:chExt cx="1234200" cy="1070493"/>
          </a:xfrm>
        </p:grpSpPr>
        <p:sp>
          <p:nvSpPr>
            <p:cNvPr id="1473" name="Google Shape;1473;p169"/>
            <p:cNvSpPr/>
            <p:nvPr/>
          </p:nvSpPr>
          <p:spPr>
            <a:xfrm>
              <a:off x="5005169" y="3476423"/>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1474" name="Google Shape;1474;p169"/>
            <p:cNvSpPr/>
            <p:nvPr/>
          </p:nvSpPr>
          <p:spPr>
            <a:xfrm>
              <a:off x="5094719" y="3491816"/>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Courier"/>
                  <a:ea typeface="Courier"/>
                  <a:cs typeface="Courier"/>
                  <a:sym typeface="Courier"/>
                </a:rPr>
                <a:t>2Gi</a:t>
              </a:r>
              <a:endParaRPr sz="800">
                <a:latin typeface="Courier"/>
                <a:ea typeface="Courier"/>
                <a:cs typeface="Courier"/>
                <a:sym typeface="Courier"/>
              </a:endParaRPr>
            </a:p>
          </p:txBody>
        </p:sp>
      </p:grpSp>
      <p:sp>
        <p:nvSpPr>
          <p:cNvPr id="1475" name="Google Shape;1475;p169"/>
          <p:cNvSpPr txBox="1"/>
          <p:nvPr/>
        </p:nvSpPr>
        <p:spPr>
          <a:xfrm>
            <a:off x="2395963" y="2900600"/>
            <a:ext cx="1561800" cy="31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PersistentVolumeClaim</a:t>
            </a:r>
            <a:endParaRPr sz="800">
              <a:latin typeface="Courier"/>
              <a:ea typeface="Courier"/>
              <a:cs typeface="Courier"/>
              <a:sym typeface="Courier"/>
            </a:endParaRPr>
          </a:p>
        </p:txBody>
      </p:sp>
      <p:sp>
        <p:nvSpPr>
          <p:cNvPr id="1476" name="Google Shape;1476;p169"/>
          <p:cNvSpPr txBox="1"/>
          <p:nvPr/>
        </p:nvSpPr>
        <p:spPr>
          <a:xfrm>
            <a:off x="1075100" y="2327700"/>
            <a:ext cx="6540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1477" name="Google Shape;1477;p169"/>
          <p:cNvCxnSpPr>
            <a:stCxn id="1476" idx="3"/>
            <a:endCxn id="1473" idx="3"/>
          </p:cNvCxnSpPr>
          <p:nvPr/>
        </p:nvCxnSpPr>
        <p:spPr>
          <a:xfrm>
            <a:off x="1729100" y="2571750"/>
            <a:ext cx="1093800" cy="600"/>
          </a:xfrm>
          <a:prstGeom prst="bentConnector3">
            <a:avLst>
              <a:gd fmla="val 49994" name="adj1"/>
            </a:avLst>
          </a:prstGeom>
          <a:noFill/>
          <a:ln cap="flat" cmpd="sng" w="19050">
            <a:solidFill>
              <a:schemeClr val="dk2"/>
            </a:solidFill>
            <a:prstDash val="solid"/>
            <a:round/>
            <a:headEnd len="med" w="med" type="none"/>
            <a:tailEnd len="med" w="med" type="triangle"/>
          </a:ln>
        </p:spPr>
      </p:cxnSp>
      <p:grpSp>
        <p:nvGrpSpPr>
          <p:cNvPr id="1478" name="Google Shape;1478;p169"/>
          <p:cNvGrpSpPr/>
          <p:nvPr/>
        </p:nvGrpSpPr>
        <p:grpSpPr>
          <a:xfrm>
            <a:off x="4946443" y="2265425"/>
            <a:ext cx="708184" cy="613392"/>
            <a:chOff x="5005169" y="3476423"/>
            <a:chExt cx="1234200" cy="1070493"/>
          </a:xfrm>
        </p:grpSpPr>
        <p:sp>
          <p:nvSpPr>
            <p:cNvPr id="1479" name="Google Shape;1479;p169"/>
            <p:cNvSpPr/>
            <p:nvPr/>
          </p:nvSpPr>
          <p:spPr>
            <a:xfrm>
              <a:off x="5005169" y="3476423"/>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1480" name="Google Shape;1480;p169"/>
            <p:cNvSpPr/>
            <p:nvPr/>
          </p:nvSpPr>
          <p:spPr>
            <a:xfrm>
              <a:off x="5094719" y="3491816"/>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Courier"/>
                  <a:ea typeface="Courier"/>
                  <a:cs typeface="Courier"/>
                  <a:sym typeface="Courier"/>
                </a:rPr>
                <a:t>2Gi</a:t>
              </a:r>
              <a:endParaRPr sz="800">
                <a:latin typeface="Courier"/>
                <a:ea typeface="Courier"/>
                <a:cs typeface="Courier"/>
                <a:sym typeface="Courier"/>
              </a:endParaRPr>
            </a:p>
          </p:txBody>
        </p:sp>
      </p:grpSp>
      <p:sp>
        <p:nvSpPr>
          <p:cNvPr id="1481" name="Google Shape;1481;p169"/>
          <p:cNvSpPr txBox="1"/>
          <p:nvPr/>
        </p:nvSpPr>
        <p:spPr>
          <a:xfrm>
            <a:off x="4519638" y="2900600"/>
            <a:ext cx="1561800" cy="31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PersistentVolume</a:t>
            </a:r>
            <a:endParaRPr sz="800">
              <a:latin typeface="Courier"/>
              <a:ea typeface="Courier"/>
              <a:cs typeface="Courier"/>
              <a:sym typeface="Courier"/>
            </a:endParaRPr>
          </a:p>
        </p:txBody>
      </p:sp>
      <p:grpSp>
        <p:nvGrpSpPr>
          <p:cNvPr id="1482" name="Google Shape;1482;p169"/>
          <p:cNvGrpSpPr/>
          <p:nvPr/>
        </p:nvGrpSpPr>
        <p:grpSpPr>
          <a:xfrm>
            <a:off x="6643322" y="2037155"/>
            <a:ext cx="1234200" cy="1069200"/>
            <a:chOff x="6696647" y="1994330"/>
            <a:chExt cx="1234200" cy="1069200"/>
          </a:xfrm>
        </p:grpSpPr>
        <p:grpSp>
          <p:nvGrpSpPr>
            <p:cNvPr id="1483" name="Google Shape;1483;p169"/>
            <p:cNvGrpSpPr/>
            <p:nvPr/>
          </p:nvGrpSpPr>
          <p:grpSpPr>
            <a:xfrm>
              <a:off x="6696647" y="1994330"/>
              <a:ext cx="1234200" cy="1069200"/>
              <a:chOff x="5005169" y="3522802"/>
              <a:chExt cx="1234200" cy="1069200"/>
            </a:xfrm>
          </p:grpSpPr>
          <p:sp>
            <p:nvSpPr>
              <p:cNvPr id="1484" name="Google Shape;1484;p16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1485" name="Google Shape;1485;p16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POD</a:t>
                </a:r>
                <a:endParaRPr/>
              </a:p>
            </p:txBody>
          </p:sp>
        </p:grpSp>
        <p:grpSp>
          <p:nvGrpSpPr>
            <p:cNvPr id="1486" name="Google Shape;1486;p169"/>
            <p:cNvGrpSpPr/>
            <p:nvPr/>
          </p:nvGrpSpPr>
          <p:grpSpPr>
            <a:xfrm>
              <a:off x="6943424" y="2208863"/>
              <a:ext cx="740643" cy="640130"/>
              <a:chOff x="5005169" y="3522802"/>
              <a:chExt cx="1234200" cy="1069200"/>
            </a:xfrm>
          </p:grpSpPr>
          <p:sp>
            <p:nvSpPr>
              <p:cNvPr id="1487" name="Google Shape;1487;p169"/>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Overpass SemiBold"/>
                  <a:ea typeface="Overpass SemiBold"/>
                  <a:cs typeface="Overpass SemiBold"/>
                  <a:sym typeface="Overpass SemiBold"/>
                </a:endParaRPr>
              </a:p>
            </p:txBody>
          </p:sp>
          <p:sp>
            <p:nvSpPr>
              <p:cNvPr id="1488" name="Google Shape;1488;p16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Overpass SemiBold"/>
                    <a:ea typeface="Overpass SemiBold"/>
                    <a:cs typeface="Overpass SemiBold"/>
                    <a:sym typeface="Overpass SemiBold"/>
                  </a:rPr>
                  <a:t>CONTAINER</a:t>
                </a:r>
                <a:endParaRPr sz="600">
                  <a:latin typeface="Overpass"/>
                  <a:ea typeface="Overpass"/>
                  <a:cs typeface="Overpass"/>
                  <a:sym typeface="Overpass"/>
                </a:endParaRPr>
              </a:p>
            </p:txBody>
          </p:sp>
        </p:grpSp>
      </p:grpSp>
      <p:cxnSp>
        <p:nvCxnSpPr>
          <p:cNvPr id="1489" name="Google Shape;1489;p169"/>
          <p:cNvCxnSpPr>
            <a:endCxn id="1479" idx="3"/>
          </p:cNvCxnSpPr>
          <p:nvPr/>
        </p:nvCxnSpPr>
        <p:spPr>
          <a:xfrm>
            <a:off x="3531043" y="2571150"/>
            <a:ext cx="1415400" cy="600"/>
          </a:xfrm>
          <a:prstGeom prst="bentConnector3">
            <a:avLst>
              <a:gd fmla="val 50000" name="adj1"/>
            </a:avLst>
          </a:prstGeom>
          <a:noFill/>
          <a:ln cap="flat" cmpd="sng" w="19050">
            <a:solidFill>
              <a:schemeClr val="dk2"/>
            </a:solidFill>
            <a:prstDash val="solid"/>
            <a:round/>
            <a:headEnd len="med" w="med" type="none"/>
            <a:tailEnd len="med" w="med" type="triangle"/>
          </a:ln>
        </p:spPr>
      </p:cxnSp>
      <p:pic>
        <p:nvPicPr>
          <p:cNvPr id="1490" name="Google Shape;1490;p169"/>
          <p:cNvPicPr preferRelativeResize="0"/>
          <p:nvPr/>
        </p:nvPicPr>
        <p:blipFill rotWithShape="1">
          <a:blip r:embed="rId5">
            <a:alphaModFix/>
          </a:blip>
          <a:srcRect b="0" l="0" r="0" t="0"/>
          <a:stretch/>
        </p:blipFill>
        <p:spPr>
          <a:xfrm>
            <a:off x="5779344" y="3636288"/>
            <a:ext cx="863988" cy="863986"/>
          </a:xfrm>
          <a:prstGeom prst="rect">
            <a:avLst/>
          </a:prstGeom>
          <a:noFill/>
          <a:ln>
            <a:noFill/>
          </a:ln>
        </p:spPr>
      </p:pic>
      <p:cxnSp>
        <p:nvCxnSpPr>
          <p:cNvPr id="1491" name="Google Shape;1491;p169"/>
          <p:cNvCxnSpPr>
            <a:stCxn id="1481" idx="2"/>
            <a:endCxn id="1490" idx="1"/>
          </p:cNvCxnSpPr>
          <p:nvPr/>
        </p:nvCxnSpPr>
        <p:spPr>
          <a:xfrm flipH="1" rot="-5400000">
            <a:off x="5115888" y="3404750"/>
            <a:ext cx="848100" cy="478800"/>
          </a:xfrm>
          <a:prstGeom prst="bentConnector2">
            <a:avLst/>
          </a:prstGeom>
          <a:noFill/>
          <a:ln cap="flat" cmpd="sng" w="19050">
            <a:solidFill>
              <a:schemeClr val="dk2"/>
            </a:solidFill>
            <a:prstDash val="dot"/>
            <a:round/>
            <a:headEnd len="med" w="med" type="none"/>
            <a:tailEnd len="med" w="med" type="triangle"/>
          </a:ln>
        </p:spPr>
      </p:cxnSp>
      <p:cxnSp>
        <p:nvCxnSpPr>
          <p:cNvPr id="1492" name="Google Shape;1492;p169"/>
          <p:cNvCxnSpPr>
            <a:endCxn id="1484" idx="3"/>
          </p:cNvCxnSpPr>
          <p:nvPr/>
        </p:nvCxnSpPr>
        <p:spPr>
          <a:xfrm>
            <a:off x="5654522" y="2571155"/>
            <a:ext cx="988800" cy="6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1493" name="Google Shape;1493;p169"/>
          <p:cNvCxnSpPr>
            <a:stCxn id="1490" idx="3"/>
            <a:endCxn id="1485" idx="4"/>
          </p:cNvCxnSpPr>
          <p:nvPr/>
        </p:nvCxnSpPr>
        <p:spPr>
          <a:xfrm flipH="1" rot="10800000">
            <a:off x="6643332" y="3099281"/>
            <a:ext cx="617100" cy="969000"/>
          </a:xfrm>
          <a:prstGeom prst="bentConnector2">
            <a:avLst/>
          </a:prstGeom>
          <a:noFill/>
          <a:ln cap="flat" cmpd="sng" w="19050">
            <a:solidFill>
              <a:schemeClr val="dk2"/>
            </a:solidFill>
            <a:prstDash val="dot"/>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499" name="Google Shape;1499;p1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00" name="Google Shape;1500;p170"/>
          <p:cNvSpPr txBox="1"/>
          <p:nvPr/>
        </p:nvSpPr>
        <p:spPr>
          <a:xfrm>
            <a:off x="931925" y="533400"/>
            <a:ext cx="72801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projects isolate apps across environments, teams, groups and departments</a:t>
            </a:r>
            <a:endParaRPr sz="2800">
              <a:latin typeface="Proxima Nova"/>
              <a:ea typeface="Proxima Nova"/>
              <a:cs typeface="Proxima Nova"/>
              <a:sym typeface="Proxima Nova"/>
            </a:endParaRPr>
          </a:p>
        </p:txBody>
      </p:sp>
      <p:sp>
        <p:nvSpPr>
          <p:cNvPr id="1501" name="Google Shape;1501;p170"/>
          <p:cNvSpPr/>
          <p:nvPr/>
        </p:nvSpPr>
        <p:spPr>
          <a:xfrm>
            <a:off x="1295575" y="1894238"/>
            <a:ext cx="2058900" cy="1932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DEV</a:t>
            </a:r>
            <a:endParaRPr sz="900">
              <a:solidFill>
                <a:srgbClr val="FFFFFF"/>
              </a:solidFill>
              <a:latin typeface="Overpass"/>
              <a:ea typeface="Overpass"/>
              <a:cs typeface="Overpass"/>
              <a:sym typeface="Overpass"/>
            </a:endParaRPr>
          </a:p>
        </p:txBody>
      </p:sp>
      <p:sp>
        <p:nvSpPr>
          <p:cNvPr id="1502" name="Google Shape;1502;p170"/>
          <p:cNvSpPr/>
          <p:nvPr/>
        </p:nvSpPr>
        <p:spPr>
          <a:xfrm>
            <a:off x="1295575" y="3342038"/>
            <a:ext cx="2058900" cy="193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PROD</a:t>
            </a:r>
            <a:endParaRPr sz="900">
              <a:solidFill>
                <a:srgbClr val="FFFFFF"/>
              </a:solidFill>
              <a:latin typeface="Overpass"/>
              <a:ea typeface="Overpass"/>
              <a:cs typeface="Overpass"/>
              <a:sym typeface="Overpass"/>
            </a:endParaRPr>
          </a:p>
        </p:txBody>
      </p:sp>
      <p:sp>
        <p:nvSpPr>
          <p:cNvPr id="1503" name="Google Shape;1503;p170"/>
          <p:cNvSpPr/>
          <p:nvPr/>
        </p:nvSpPr>
        <p:spPr>
          <a:xfrm>
            <a:off x="4114913" y="2886315"/>
            <a:ext cx="721800" cy="721800"/>
          </a:xfrm>
          <a:prstGeom prst="ellipse">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4" name="Google Shape;1504;p170"/>
          <p:cNvPicPr preferRelativeResize="0"/>
          <p:nvPr/>
        </p:nvPicPr>
        <p:blipFill>
          <a:blip r:embed="rId3">
            <a:alphaModFix/>
          </a:blip>
          <a:stretch>
            <a:fillRect/>
          </a:stretch>
        </p:blipFill>
        <p:spPr>
          <a:xfrm>
            <a:off x="4314603" y="2998053"/>
            <a:ext cx="322488" cy="498391"/>
          </a:xfrm>
          <a:prstGeom prst="rect">
            <a:avLst/>
          </a:prstGeom>
          <a:noFill/>
          <a:ln>
            <a:noFill/>
          </a:ln>
        </p:spPr>
      </p:pic>
      <p:sp>
        <p:nvSpPr>
          <p:cNvPr id="1505" name="Google Shape;1505;p170"/>
          <p:cNvSpPr/>
          <p:nvPr/>
        </p:nvSpPr>
        <p:spPr>
          <a:xfrm>
            <a:off x="5675117" y="1894238"/>
            <a:ext cx="2058900" cy="1932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CATALOG</a:t>
            </a:r>
            <a:endParaRPr sz="900">
              <a:solidFill>
                <a:srgbClr val="FFFFFF"/>
              </a:solidFill>
              <a:latin typeface="Overpass"/>
              <a:ea typeface="Overpass"/>
              <a:cs typeface="Overpass"/>
              <a:sym typeface="Overpass"/>
            </a:endParaRPr>
          </a:p>
        </p:txBody>
      </p:sp>
      <p:sp>
        <p:nvSpPr>
          <p:cNvPr id="1506" name="Google Shape;1506;p170"/>
          <p:cNvSpPr/>
          <p:nvPr/>
        </p:nvSpPr>
        <p:spPr>
          <a:xfrm>
            <a:off x="5675117" y="3342038"/>
            <a:ext cx="2058900" cy="1932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INVENTORY</a:t>
            </a:r>
            <a:endParaRPr sz="900">
              <a:solidFill>
                <a:srgbClr val="FFFFFF"/>
              </a:solidFill>
              <a:latin typeface="Overpass"/>
              <a:ea typeface="Overpass"/>
              <a:cs typeface="Overpass"/>
              <a:sym typeface="Overpass"/>
            </a:endParaRPr>
          </a:p>
        </p:txBody>
      </p:sp>
      <p:cxnSp>
        <p:nvCxnSpPr>
          <p:cNvPr id="1507" name="Google Shape;1507;p170"/>
          <p:cNvCxnSpPr>
            <a:stCxn id="1503" idx="7"/>
            <a:endCxn id="1508" idx="1"/>
          </p:cNvCxnSpPr>
          <p:nvPr/>
        </p:nvCxnSpPr>
        <p:spPr>
          <a:xfrm rot="-5400000">
            <a:off x="4970558" y="2287471"/>
            <a:ext cx="465000" cy="944100"/>
          </a:xfrm>
          <a:prstGeom prst="bentConnector2">
            <a:avLst/>
          </a:prstGeom>
          <a:noFill/>
          <a:ln cap="flat" cmpd="sng" w="9525">
            <a:solidFill>
              <a:srgbClr val="666666"/>
            </a:solidFill>
            <a:prstDash val="solid"/>
            <a:round/>
            <a:headEnd len="med" w="med" type="none"/>
            <a:tailEnd len="med" w="med" type="none"/>
          </a:ln>
        </p:spPr>
      </p:cxnSp>
      <p:cxnSp>
        <p:nvCxnSpPr>
          <p:cNvPr id="1509" name="Google Shape;1509;p170"/>
          <p:cNvCxnSpPr>
            <a:stCxn id="1503" idx="1"/>
            <a:endCxn id="1510" idx="3"/>
          </p:cNvCxnSpPr>
          <p:nvPr/>
        </p:nvCxnSpPr>
        <p:spPr>
          <a:xfrm flipH="1" rot="5400000">
            <a:off x="3555068" y="2326471"/>
            <a:ext cx="465000" cy="866100"/>
          </a:xfrm>
          <a:prstGeom prst="bentConnector2">
            <a:avLst/>
          </a:prstGeom>
          <a:noFill/>
          <a:ln cap="flat" cmpd="sng" w="9525">
            <a:solidFill>
              <a:srgbClr val="666666"/>
            </a:solidFill>
            <a:prstDash val="solid"/>
            <a:round/>
            <a:headEnd len="med" w="med" type="none"/>
            <a:tailEnd len="med" w="med" type="none"/>
          </a:ln>
        </p:spPr>
      </p:cxnSp>
      <p:cxnSp>
        <p:nvCxnSpPr>
          <p:cNvPr id="1511" name="Google Shape;1511;p170"/>
          <p:cNvCxnSpPr>
            <a:stCxn id="1503" idx="3"/>
            <a:endCxn id="1512" idx="3"/>
          </p:cNvCxnSpPr>
          <p:nvPr/>
        </p:nvCxnSpPr>
        <p:spPr>
          <a:xfrm rot="5400000">
            <a:off x="3551318" y="3305610"/>
            <a:ext cx="472500" cy="866100"/>
          </a:xfrm>
          <a:prstGeom prst="bentConnector2">
            <a:avLst/>
          </a:prstGeom>
          <a:noFill/>
          <a:ln cap="flat" cmpd="sng" w="9525">
            <a:solidFill>
              <a:srgbClr val="666666"/>
            </a:solidFill>
            <a:prstDash val="solid"/>
            <a:round/>
            <a:headEnd len="med" w="med" type="none"/>
            <a:tailEnd len="med" w="med" type="none"/>
          </a:ln>
        </p:spPr>
      </p:cxnSp>
      <p:cxnSp>
        <p:nvCxnSpPr>
          <p:cNvPr id="1513" name="Google Shape;1513;p170"/>
          <p:cNvCxnSpPr>
            <a:stCxn id="1503" idx="5"/>
            <a:endCxn id="1514" idx="1"/>
          </p:cNvCxnSpPr>
          <p:nvPr/>
        </p:nvCxnSpPr>
        <p:spPr>
          <a:xfrm flipH="1" rot="-5400000">
            <a:off x="4966808" y="3266610"/>
            <a:ext cx="472500" cy="944100"/>
          </a:xfrm>
          <a:prstGeom prst="bentConnector2">
            <a:avLst/>
          </a:prstGeom>
          <a:noFill/>
          <a:ln cap="flat" cmpd="sng" w="9525">
            <a:solidFill>
              <a:srgbClr val="666666"/>
            </a:solidFill>
            <a:prstDash val="solid"/>
            <a:round/>
            <a:headEnd len="med" w="med" type="none"/>
            <a:tailEnd len="med" w="med" type="none"/>
          </a:ln>
        </p:spPr>
      </p:cxnSp>
      <p:sp>
        <p:nvSpPr>
          <p:cNvPr id="1515" name="Google Shape;1515;p170"/>
          <p:cNvSpPr txBox="1"/>
          <p:nvPr/>
        </p:nvSpPr>
        <p:spPr>
          <a:xfrm>
            <a:off x="4923800" y="23112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516" name="Google Shape;1516;p170"/>
          <p:cNvSpPr txBox="1"/>
          <p:nvPr/>
        </p:nvSpPr>
        <p:spPr>
          <a:xfrm>
            <a:off x="4923800" y="37590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517" name="Google Shape;1517;p170"/>
          <p:cNvSpPr txBox="1"/>
          <p:nvPr/>
        </p:nvSpPr>
        <p:spPr>
          <a:xfrm>
            <a:off x="3628400" y="37590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518" name="Google Shape;1518;p170"/>
          <p:cNvSpPr/>
          <p:nvPr/>
        </p:nvSpPr>
        <p:spPr>
          <a:xfrm>
            <a:off x="136749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19" name="Google Shape;1519;p170"/>
          <p:cNvSpPr/>
          <p:nvPr/>
        </p:nvSpPr>
        <p:spPr>
          <a:xfrm>
            <a:off x="148639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20" name="Google Shape;1520;p170"/>
          <p:cNvSpPr/>
          <p:nvPr/>
        </p:nvSpPr>
        <p:spPr>
          <a:xfrm>
            <a:off x="202423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21" name="Google Shape;1521;p170"/>
          <p:cNvSpPr/>
          <p:nvPr/>
        </p:nvSpPr>
        <p:spPr>
          <a:xfrm>
            <a:off x="214313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22" name="Google Shape;1522;p170"/>
          <p:cNvSpPr/>
          <p:nvPr/>
        </p:nvSpPr>
        <p:spPr>
          <a:xfrm>
            <a:off x="2688240"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23" name="Google Shape;1523;p170"/>
          <p:cNvSpPr/>
          <p:nvPr/>
        </p:nvSpPr>
        <p:spPr>
          <a:xfrm>
            <a:off x="2807137"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24" name="Google Shape;1524;p170"/>
          <p:cNvSpPr/>
          <p:nvPr/>
        </p:nvSpPr>
        <p:spPr>
          <a:xfrm>
            <a:off x="1367494"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25" name="Google Shape;1525;p170"/>
          <p:cNvSpPr/>
          <p:nvPr/>
        </p:nvSpPr>
        <p:spPr>
          <a:xfrm>
            <a:off x="1486391"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26" name="Google Shape;1526;p170"/>
          <p:cNvSpPr/>
          <p:nvPr/>
        </p:nvSpPr>
        <p:spPr>
          <a:xfrm>
            <a:off x="2024234"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27" name="Google Shape;1527;p170"/>
          <p:cNvSpPr/>
          <p:nvPr/>
        </p:nvSpPr>
        <p:spPr>
          <a:xfrm>
            <a:off x="2143131"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28" name="Google Shape;1528;p170"/>
          <p:cNvSpPr/>
          <p:nvPr/>
        </p:nvSpPr>
        <p:spPr>
          <a:xfrm>
            <a:off x="2688240"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29" name="Google Shape;1529;p170"/>
          <p:cNvSpPr/>
          <p:nvPr/>
        </p:nvSpPr>
        <p:spPr>
          <a:xfrm>
            <a:off x="2807137"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30" name="Google Shape;1530;p170"/>
          <p:cNvSpPr/>
          <p:nvPr/>
        </p:nvSpPr>
        <p:spPr>
          <a:xfrm>
            <a:off x="574704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31" name="Google Shape;1531;p170"/>
          <p:cNvSpPr/>
          <p:nvPr/>
        </p:nvSpPr>
        <p:spPr>
          <a:xfrm>
            <a:off x="586594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32" name="Google Shape;1532;p170"/>
          <p:cNvSpPr/>
          <p:nvPr/>
        </p:nvSpPr>
        <p:spPr>
          <a:xfrm>
            <a:off x="640378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33" name="Google Shape;1533;p170"/>
          <p:cNvSpPr/>
          <p:nvPr/>
        </p:nvSpPr>
        <p:spPr>
          <a:xfrm>
            <a:off x="652268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34" name="Google Shape;1534;p170"/>
          <p:cNvSpPr/>
          <p:nvPr/>
        </p:nvSpPr>
        <p:spPr>
          <a:xfrm>
            <a:off x="7067790"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35" name="Google Shape;1535;p170"/>
          <p:cNvSpPr/>
          <p:nvPr/>
        </p:nvSpPr>
        <p:spPr>
          <a:xfrm>
            <a:off x="7186687"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36" name="Google Shape;1536;p170"/>
          <p:cNvSpPr/>
          <p:nvPr/>
        </p:nvSpPr>
        <p:spPr>
          <a:xfrm>
            <a:off x="5746873"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37" name="Google Shape;1537;p170"/>
          <p:cNvSpPr/>
          <p:nvPr/>
        </p:nvSpPr>
        <p:spPr>
          <a:xfrm>
            <a:off x="5865770"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38" name="Google Shape;1538;p170"/>
          <p:cNvSpPr/>
          <p:nvPr/>
        </p:nvSpPr>
        <p:spPr>
          <a:xfrm>
            <a:off x="6403614"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39" name="Google Shape;1539;p170"/>
          <p:cNvSpPr/>
          <p:nvPr/>
        </p:nvSpPr>
        <p:spPr>
          <a:xfrm>
            <a:off x="6522511"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540" name="Google Shape;1540;p170"/>
          <p:cNvSpPr/>
          <p:nvPr/>
        </p:nvSpPr>
        <p:spPr>
          <a:xfrm>
            <a:off x="7067620"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541" name="Google Shape;1541;p170"/>
          <p:cNvSpPr/>
          <p:nvPr/>
        </p:nvSpPr>
        <p:spPr>
          <a:xfrm>
            <a:off x="7186517"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5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48" name="Google Shape;1148;p153"/>
          <p:cNvSpPr txBox="1"/>
          <p:nvPr/>
        </p:nvSpPr>
        <p:spPr>
          <a:xfrm>
            <a:off x="826650" y="3810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Agenda</a:t>
            </a:r>
            <a:endParaRPr sz="2800">
              <a:solidFill>
                <a:srgbClr val="000000"/>
              </a:solidFill>
              <a:latin typeface="Overpass"/>
              <a:ea typeface="Overpass"/>
              <a:cs typeface="Overpass"/>
              <a:sym typeface="Overpass"/>
            </a:endParaRPr>
          </a:p>
        </p:txBody>
      </p:sp>
      <p:sp>
        <p:nvSpPr>
          <p:cNvPr id="1149" name="Google Shape;1149;p153"/>
          <p:cNvSpPr txBox="1"/>
          <p:nvPr/>
        </p:nvSpPr>
        <p:spPr>
          <a:xfrm>
            <a:off x="1795450" y="1778100"/>
            <a:ext cx="4995900" cy="257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OpenShift and Kubernetes Core Concepts</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OpenShift 4 Architecture</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OpenShift Virtualization</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OpenShift Security</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OpenShift Developer Services</a:t>
            </a:r>
            <a:endParaRPr>
              <a:latin typeface="Overpass Light"/>
              <a:ea typeface="Overpass Light"/>
              <a:cs typeface="Overpass Light"/>
              <a:sym typeface="Overpas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5" name="Shape 1545"/>
        <p:cNvGrpSpPr/>
        <p:nvPr/>
      </p:nvGrpSpPr>
      <p:grpSpPr>
        <a:xfrm>
          <a:off x="0" y="0"/>
          <a:ext cx="0" cy="0"/>
          <a:chOff x="0" y="0"/>
          <a:chExt cx="0" cy="0"/>
        </a:xfrm>
      </p:grpSpPr>
      <p:sp>
        <p:nvSpPr>
          <p:cNvPr id="1546" name="Google Shape;1546;p171"/>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latin typeface="Red Hat Display"/>
                <a:ea typeface="Red Hat Display"/>
                <a:cs typeface="Red Hat Display"/>
                <a:sym typeface="Red Hat Display"/>
              </a:rPr>
              <a:t>Three Types: One Goal</a:t>
            </a:r>
            <a:endParaRPr>
              <a:latin typeface="Red Hat Display"/>
              <a:ea typeface="Red Hat Display"/>
              <a:cs typeface="Red Hat Display"/>
              <a:sym typeface="Red Hat Display"/>
            </a:endParaRPr>
          </a:p>
        </p:txBody>
      </p:sp>
      <p:sp>
        <p:nvSpPr>
          <p:cNvPr id="1547" name="Google Shape;1547;p171"/>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SzPts val="1600"/>
              <a:buNone/>
            </a:pPr>
            <a:r>
              <a:t/>
            </a:r>
            <a:endParaRPr/>
          </a:p>
        </p:txBody>
      </p:sp>
      <p:sp>
        <p:nvSpPr>
          <p:cNvPr id="1548" name="Google Shape;1548;p17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Display Medium"/>
                <a:ea typeface="Red Hat Display Medium"/>
                <a:cs typeface="Red Hat Display Medium"/>
                <a:sym typeface="Red Hat Display Medium"/>
              </a:rPr>
              <a:t>Application Probes</a:t>
            </a:r>
            <a:endParaRPr>
              <a:solidFill>
                <a:srgbClr val="000000"/>
              </a:solidFill>
              <a:latin typeface="Red Hat Display Medium"/>
              <a:ea typeface="Red Hat Display Medium"/>
              <a:cs typeface="Red Hat Display Medium"/>
              <a:sym typeface="Red Hat Display Medium"/>
            </a:endParaRPr>
          </a:p>
        </p:txBody>
      </p:sp>
      <p:grpSp>
        <p:nvGrpSpPr>
          <p:cNvPr id="1549" name="Google Shape;1549;p171"/>
          <p:cNvGrpSpPr/>
          <p:nvPr/>
        </p:nvGrpSpPr>
        <p:grpSpPr>
          <a:xfrm>
            <a:off x="1940547" y="1203840"/>
            <a:ext cx="877763" cy="757635"/>
            <a:chOff x="5005169" y="3522802"/>
            <a:chExt cx="1234200" cy="1069200"/>
          </a:xfrm>
        </p:grpSpPr>
        <p:sp>
          <p:nvSpPr>
            <p:cNvPr id="1550" name="Google Shape;1550;p171"/>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Overpass SemiBold"/>
                <a:ea typeface="Overpass SemiBold"/>
                <a:cs typeface="Overpass SemiBold"/>
                <a:sym typeface="Overpass SemiBold"/>
              </a:endParaRPr>
            </a:p>
          </p:txBody>
        </p:sp>
        <p:sp>
          <p:nvSpPr>
            <p:cNvPr id="1551" name="Google Shape;1551;p17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ed Hat Text Medium"/>
                  <a:ea typeface="Red Hat Text Medium"/>
                  <a:cs typeface="Red Hat Text Medium"/>
                  <a:sym typeface="Red Hat Text Medium"/>
                </a:rPr>
                <a:t>httpGet</a:t>
              </a:r>
              <a:endParaRPr b="0" i="0" sz="800" u="none" cap="none" strike="noStrike">
                <a:solidFill>
                  <a:srgbClr val="000000"/>
                </a:solidFill>
                <a:latin typeface="Red Hat Text"/>
                <a:ea typeface="Red Hat Text"/>
                <a:cs typeface="Red Hat Text"/>
                <a:sym typeface="Red Hat Text"/>
              </a:endParaRPr>
            </a:p>
          </p:txBody>
        </p:sp>
      </p:grpSp>
      <p:grpSp>
        <p:nvGrpSpPr>
          <p:cNvPr id="1552" name="Google Shape;1552;p171"/>
          <p:cNvGrpSpPr/>
          <p:nvPr/>
        </p:nvGrpSpPr>
        <p:grpSpPr>
          <a:xfrm>
            <a:off x="1940547" y="3416494"/>
            <a:ext cx="877763" cy="757635"/>
            <a:chOff x="5005169" y="3522802"/>
            <a:chExt cx="1234200" cy="1069200"/>
          </a:xfrm>
        </p:grpSpPr>
        <p:sp>
          <p:nvSpPr>
            <p:cNvPr id="1553" name="Google Shape;1553;p171"/>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Overpass SemiBold"/>
                <a:ea typeface="Overpass SemiBold"/>
                <a:cs typeface="Overpass SemiBold"/>
                <a:sym typeface="Overpass SemiBold"/>
              </a:endParaRPr>
            </a:p>
          </p:txBody>
        </p:sp>
        <p:sp>
          <p:nvSpPr>
            <p:cNvPr id="1554" name="Google Shape;1554;p17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ed Hat Text Medium"/>
                  <a:ea typeface="Red Hat Text Medium"/>
                  <a:cs typeface="Red Hat Text Medium"/>
                  <a:sym typeface="Red Hat Text Medium"/>
                </a:rPr>
                <a:t>tcpSocket</a:t>
              </a:r>
              <a:endParaRPr b="0" i="0" sz="800" u="none" cap="none" strike="noStrike">
                <a:solidFill>
                  <a:srgbClr val="000000"/>
                </a:solidFill>
                <a:latin typeface="Red Hat Text"/>
                <a:ea typeface="Red Hat Text"/>
                <a:cs typeface="Red Hat Text"/>
                <a:sym typeface="Red Hat Text"/>
              </a:endParaRPr>
            </a:p>
          </p:txBody>
        </p:sp>
      </p:grpSp>
      <p:cxnSp>
        <p:nvCxnSpPr>
          <p:cNvPr id="1555" name="Google Shape;1555;p171"/>
          <p:cNvCxnSpPr>
            <a:stCxn id="1550" idx="0"/>
            <a:endCxn id="1556" idx="4"/>
          </p:cNvCxnSpPr>
          <p:nvPr/>
        </p:nvCxnSpPr>
        <p:spPr>
          <a:xfrm>
            <a:off x="2818310" y="1582658"/>
            <a:ext cx="3418200" cy="564000"/>
          </a:xfrm>
          <a:prstGeom prst="bentConnector2">
            <a:avLst/>
          </a:prstGeom>
          <a:noFill/>
          <a:ln cap="flat" cmpd="sng" w="9525">
            <a:solidFill>
              <a:schemeClr val="dk2"/>
            </a:solidFill>
            <a:prstDash val="solid"/>
            <a:round/>
            <a:headEnd len="sm" w="sm" type="none"/>
            <a:tailEnd len="med" w="med" type="triangle"/>
          </a:ln>
        </p:spPr>
      </p:cxnSp>
      <p:cxnSp>
        <p:nvCxnSpPr>
          <p:cNvPr id="1557" name="Google Shape;1557;p171"/>
          <p:cNvCxnSpPr>
            <a:stCxn id="1553" idx="0"/>
            <a:endCxn id="1556" idx="2"/>
          </p:cNvCxnSpPr>
          <p:nvPr/>
        </p:nvCxnSpPr>
        <p:spPr>
          <a:xfrm flipH="1" rot="10800000">
            <a:off x="2818310" y="3216012"/>
            <a:ext cx="3418200" cy="579300"/>
          </a:xfrm>
          <a:prstGeom prst="bentConnector2">
            <a:avLst/>
          </a:prstGeom>
          <a:noFill/>
          <a:ln cap="flat" cmpd="sng" w="9525">
            <a:solidFill>
              <a:schemeClr val="dk2"/>
            </a:solidFill>
            <a:prstDash val="solid"/>
            <a:round/>
            <a:headEnd len="sm" w="sm" type="none"/>
            <a:tailEnd len="med" w="med" type="triangle"/>
          </a:ln>
        </p:spPr>
      </p:cxnSp>
      <p:grpSp>
        <p:nvGrpSpPr>
          <p:cNvPr id="1558" name="Google Shape;1558;p171"/>
          <p:cNvGrpSpPr/>
          <p:nvPr/>
        </p:nvGrpSpPr>
        <p:grpSpPr>
          <a:xfrm>
            <a:off x="5969339" y="2146730"/>
            <a:ext cx="1234200" cy="1069200"/>
            <a:chOff x="5005169" y="3522802"/>
            <a:chExt cx="1234200" cy="1069200"/>
          </a:xfrm>
        </p:grpSpPr>
        <p:sp>
          <p:nvSpPr>
            <p:cNvPr id="1556" name="Google Shape;1556;p17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p:txBody>
        </p:sp>
        <p:sp>
          <p:nvSpPr>
            <p:cNvPr id="1559" name="Google Shape;1559;p17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ed Hat Text Medium"/>
                  <a:ea typeface="Red Hat Text Medium"/>
                  <a:cs typeface="Red Hat Text Medium"/>
                  <a:sym typeface="Red Hat Text Medium"/>
                </a:rPr>
                <a:t>POD</a:t>
              </a:r>
              <a:endParaRPr b="0" i="0" sz="1400" u="none" cap="none" strike="noStrike">
                <a:solidFill>
                  <a:srgbClr val="000000"/>
                </a:solidFill>
                <a:latin typeface="Red Hat Text"/>
                <a:ea typeface="Red Hat Text"/>
                <a:cs typeface="Red Hat Text"/>
                <a:sym typeface="Red Hat Text"/>
              </a:endParaRPr>
            </a:p>
          </p:txBody>
        </p:sp>
      </p:grpSp>
      <p:grpSp>
        <p:nvGrpSpPr>
          <p:cNvPr id="1560" name="Google Shape;1560;p171"/>
          <p:cNvGrpSpPr/>
          <p:nvPr/>
        </p:nvGrpSpPr>
        <p:grpSpPr>
          <a:xfrm>
            <a:off x="6216118" y="2361263"/>
            <a:ext cx="740643" cy="640130"/>
            <a:chOff x="5005169" y="3522802"/>
            <a:chExt cx="1234200" cy="1069200"/>
          </a:xfrm>
        </p:grpSpPr>
        <p:sp>
          <p:nvSpPr>
            <p:cNvPr id="1561" name="Google Shape;1561;p171"/>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ed Hat Text Medium"/>
                <a:ea typeface="Red Hat Text Medium"/>
                <a:cs typeface="Red Hat Text Medium"/>
                <a:sym typeface="Red Hat Text Medium"/>
              </a:endParaRPr>
            </a:p>
          </p:txBody>
        </p:sp>
        <p:sp>
          <p:nvSpPr>
            <p:cNvPr id="1562" name="Google Shape;1562;p17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ed Hat Text Medium"/>
                  <a:ea typeface="Red Hat Text Medium"/>
                  <a:cs typeface="Red Hat Text Medium"/>
                  <a:sym typeface="Red Hat Text Medium"/>
                </a:rPr>
                <a:t>CONTAINER</a:t>
              </a:r>
              <a:endParaRPr b="0" i="0" sz="600" u="none" cap="none" strike="noStrike">
                <a:solidFill>
                  <a:srgbClr val="000000"/>
                </a:solidFill>
                <a:latin typeface="Red Hat Text"/>
                <a:ea typeface="Red Hat Text"/>
                <a:cs typeface="Red Hat Text"/>
                <a:sym typeface="Red Hat Text"/>
              </a:endParaRPr>
            </a:p>
          </p:txBody>
        </p:sp>
      </p:grpSp>
      <p:sp>
        <p:nvSpPr>
          <p:cNvPr id="1563" name="Google Shape;1563;p171"/>
          <p:cNvSpPr txBox="1"/>
          <p:nvPr/>
        </p:nvSpPr>
        <p:spPr>
          <a:xfrm>
            <a:off x="2909150" y="2489975"/>
            <a:ext cx="599100" cy="38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ed Hat Text"/>
                <a:ea typeface="Red Hat Text"/>
                <a:cs typeface="Red Hat Text"/>
                <a:sym typeface="Red Hat Text"/>
              </a:rPr>
              <a:t>exec</a:t>
            </a:r>
            <a:endParaRPr b="0" i="0" sz="1000" u="none" cap="none" strike="noStrike">
              <a:solidFill>
                <a:srgbClr val="000000"/>
              </a:solidFill>
              <a:latin typeface="Red Hat Text"/>
              <a:ea typeface="Red Hat Text"/>
              <a:cs typeface="Red Hat Text"/>
              <a:sym typeface="Red Hat Text"/>
            </a:endParaRPr>
          </a:p>
        </p:txBody>
      </p:sp>
      <p:sp>
        <p:nvSpPr>
          <p:cNvPr id="1564" name="Google Shape;1564;p171"/>
          <p:cNvSpPr/>
          <p:nvPr/>
        </p:nvSpPr>
        <p:spPr>
          <a:xfrm>
            <a:off x="6528656" y="2814884"/>
            <a:ext cx="124200" cy="124200"/>
          </a:xfrm>
          <a:prstGeom prst="rect">
            <a:avLst/>
          </a:prstGeom>
          <a:solidFill>
            <a:srgbClr val="92D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65" name="Google Shape;1565;p171"/>
          <p:cNvCxnSpPr>
            <a:stCxn id="1563" idx="2"/>
            <a:endCxn id="1564" idx="1"/>
          </p:cNvCxnSpPr>
          <p:nvPr/>
        </p:nvCxnSpPr>
        <p:spPr>
          <a:xfrm flipH="1" rot="-5400000">
            <a:off x="4866500" y="1214675"/>
            <a:ext cx="4500" cy="3320100"/>
          </a:xfrm>
          <a:prstGeom prst="bentConnector2">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72"/>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latin typeface="Red Hat Display"/>
                <a:ea typeface="Red Hat Display"/>
                <a:cs typeface="Red Hat Display"/>
                <a:sym typeface="Red Hat Display"/>
              </a:rPr>
              <a:t>Liveness Probes</a:t>
            </a:r>
            <a:endParaRPr>
              <a:latin typeface="Red Hat Display"/>
              <a:ea typeface="Red Hat Display"/>
              <a:cs typeface="Red Hat Display"/>
              <a:sym typeface="Red Hat Display"/>
            </a:endParaRPr>
          </a:p>
        </p:txBody>
      </p:sp>
      <p:sp>
        <p:nvSpPr>
          <p:cNvPr id="1571" name="Google Shape;1571;p172"/>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SzPts val="1600"/>
              <a:buNone/>
            </a:pPr>
            <a:r>
              <a:t/>
            </a:r>
            <a:endParaRPr/>
          </a:p>
        </p:txBody>
      </p:sp>
      <p:sp>
        <p:nvSpPr>
          <p:cNvPr id="1572" name="Google Shape;1572;p17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Display Medium"/>
                <a:ea typeface="Red Hat Display Medium"/>
                <a:cs typeface="Red Hat Display Medium"/>
                <a:sym typeface="Red Hat Display Medium"/>
              </a:rPr>
              <a:t>Application Probes</a:t>
            </a:r>
            <a:endParaRPr>
              <a:solidFill>
                <a:srgbClr val="000000"/>
              </a:solidFill>
              <a:latin typeface="Red Hat Display Medium"/>
              <a:ea typeface="Red Hat Display Medium"/>
              <a:cs typeface="Red Hat Display Medium"/>
              <a:sym typeface="Red Hat Display Medium"/>
            </a:endParaRPr>
          </a:p>
        </p:txBody>
      </p:sp>
      <p:pic>
        <p:nvPicPr>
          <p:cNvPr id="1573" name="Google Shape;1573;p172"/>
          <p:cNvPicPr preferRelativeResize="0"/>
          <p:nvPr/>
        </p:nvPicPr>
        <p:blipFill rotWithShape="1">
          <a:blip r:embed="rId3">
            <a:alphaModFix/>
          </a:blip>
          <a:srcRect b="0" l="0" r="0" t="0"/>
          <a:stretch/>
        </p:blipFill>
        <p:spPr>
          <a:xfrm>
            <a:off x="1658959" y="2229771"/>
            <a:ext cx="863988" cy="863986"/>
          </a:xfrm>
          <a:prstGeom prst="rect">
            <a:avLst/>
          </a:prstGeom>
          <a:noFill/>
          <a:ln>
            <a:noFill/>
          </a:ln>
        </p:spPr>
      </p:pic>
      <p:pic>
        <p:nvPicPr>
          <p:cNvPr id="1574" name="Google Shape;1574;p172"/>
          <p:cNvPicPr preferRelativeResize="0"/>
          <p:nvPr/>
        </p:nvPicPr>
        <p:blipFill rotWithShape="1">
          <a:blip r:embed="rId4">
            <a:alphaModFix/>
          </a:blip>
          <a:srcRect b="139" l="0" r="0" t="139"/>
          <a:stretch/>
        </p:blipFill>
        <p:spPr>
          <a:xfrm>
            <a:off x="6741209" y="2305983"/>
            <a:ext cx="863988" cy="863987"/>
          </a:xfrm>
          <a:prstGeom prst="rect">
            <a:avLst/>
          </a:prstGeom>
          <a:noFill/>
          <a:ln>
            <a:noFill/>
          </a:ln>
        </p:spPr>
      </p:pic>
      <p:pic>
        <p:nvPicPr>
          <p:cNvPr id="1575" name="Google Shape;1575;p172"/>
          <p:cNvPicPr preferRelativeResize="0"/>
          <p:nvPr/>
        </p:nvPicPr>
        <p:blipFill rotWithShape="1">
          <a:blip r:embed="rId5">
            <a:alphaModFix/>
          </a:blip>
          <a:srcRect b="0" l="0" r="0" t="0"/>
          <a:stretch/>
        </p:blipFill>
        <p:spPr>
          <a:xfrm>
            <a:off x="4200078" y="1924971"/>
            <a:ext cx="864000" cy="864000"/>
          </a:xfrm>
          <a:prstGeom prst="rect">
            <a:avLst/>
          </a:prstGeom>
          <a:noFill/>
          <a:ln>
            <a:noFill/>
          </a:ln>
        </p:spPr>
      </p:pic>
      <p:sp>
        <p:nvSpPr>
          <p:cNvPr id="1576" name="Google Shape;1576;p172"/>
          <p:cNvSpPr txBox="1"/>
          <p:nvPr/>
        </p:nvSpPr>
        <p:spPr>
          <a:xfrm>
            <a:off x="1538803" y="2979458"/>
            <a:ext cx="1104300" cy="3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d Hat Text"/>
                <a:ea typeface="Red Hat Text"/>
                <a:cs typeface="Red Hat Text"/>
                <a:sym typeface="Red Hat Text"/>
              </a:rPr>
              <a:t>alive?</a:t>
            </a:r>
            <a:endParaRPr b="0" i="0" sz="1400" u="none" cap="none" strike="noStrike">
              <a:solidFill>
                <a:srgbClr val="000000"/>
              </a:solidFill>
              <a:latin typeface="Red Hat Text"/>
              <a:ea typeface="Red Hat Text"/>
              <a:cs typeface="Red Hat Text"/>
              <a:sym typeface="Red Hat Text"/>
            </a:endParaRPr>
          </a:p>
        </p:txBody>
      </p:sp>
      <p:pic>
        <p:nvPicPr>
          <p:cNvPr id="1577" name="Google Shape;1577;p172"/>
          <p:cNvPicPr preferRelativeResize="0"/>
          <p:nvPr/>
        </p:nvPicPr>
        <p:blipFill rotWithShape="1">
          <a:blip r:embed="rId6">
            <a:alphaModFix/>
          </a:blip>
          <a:srcRect b="0" l="0" r="0" t="0"/>
          <a:stretch/>
        </p:blipFill>
        <p:spPr>
          <a:xfrm>
            <a:off x="4200078" y="2592654"/>
            <a:ext cx="864000" cy="864000"/>
          </a:xfrm>
          <a:prstGeom prst="rect">
            <a:avLst/>
          </a:prstGeom>
          <a:noFill/>
          <a:ln>
            <a:noFill/>
          </a:ln>
        </p:spPr>
      </p:pic>
      <p:cxnSp>
        <p:nvCxnSpPr>
          <p:cNvPr id="1578" name="Google Shape;1578;p172"/>
          <p:cNvCxnSpPr>
            <a:stCxn id="1573" idx="3"/>
            <a:endCxn id="1575" idx="1"/>
          </p:cNvCxnSpPr>
          <p:nvPr/>
        </p:nvCxnSpPr>
        <p:spPr>
          <a:xfrm flipH="1" rot="10800000">
            <a:off x="2522947" y="2356964"/>
            <a:ext cx="1677000" cy="304800"/>
          </a:xfrm>
          <a:prstGeom prst="bentConnector3">
            <a:avLst>
              <a:gd fmla="val 50004" name="adj1"/>
            </a:avLst>
          </a:prstGeom>
          <a:noFill/>
          <a:ln cap="flat" cmpd="sng" w="19050">
            <a:solidFill>
              <a:schemeClr val="dk2"/>
            </a:solidFill>
            <a:prstDash val="solid"/>
            <a:round/>
            <a:headEnd len="sm" w="sm" type="none"/>
            <a:tailEnd len="med" w="med" type="triangle"/>
          </a:ln>
        </p:spPr>
      </p:cxnSp>
      <p:cxnSp>
        <p:nvCxnSpPr>
          <p:cNvPr id="1579" name="Google Shape;1579;p172"/>
          <p:cNvCxnSpPr>
            <a:stCxn id="1575" idx="0"/>
            <a:endCxn id="1573" idx="0"/>
          </p:cNvCxnSpPr>
          <p:nvPr/>
        </p:nvCxnSpPr>
        <p:spPr>
          <a:xfrm rot="5400000">
            <a:off x="3209178" y="806871"/>
            <a:ext cx="304800" cy="2541000"/>
          </a:xfrm>
          <a:prstGeom prst="bentConnector3">
            <a:avLst>
              <a:gd fmla="val -78125" name="adj1"/>
            </a:avLst>
          </a:prstGeom>
          <a:noFill/>
          <a:ln cap="flat" cmpd="sng" w="19050">
            <a:solidFill>
              <a:schemeClr val="dk2"/>
            </a:solidFill>
            <a:prstDash val="solid"/>
            <a:round/>
            <a:headEnd len="sm" w="sm" type="none"/>
            <a:tailEnd len="med" w="med" type="triangle"/>
          </a:ln>
        </p:spPr>
      </p:cxnSp>
      <p:cxnSp>
        <p:nvCxnSpPr>
          <p:cNvPr id="1580" name="Google Shape;1580;p172"/>
          <p:cNvCxnSpPr>
            <a:stCxn id="1573" idx="3"/>
            <a:endCxn id="1577" idx="1"/>
          </p:cNvCxnSpPr>
          <p:nvPr/>
        </p:nvCxnSpPr>
        <p:spPr>
          <a:xfrm>
            <a:off x="2522947" y="2661764"/>
            <a:ext cx="1677000" cy="363000"/>
          </a:xfrm>
          <a:prstGeom prst="bentConnector3">
            <a:avLst>
              <a:gd fmla="val 50004" name="adj1"/>
            </a:avLst>
          </a:prstGeom>
          <a:noFill/>
          <a:ln cap="flat" cmpd="sng" w="19050">
            <a:solidFill>
              <a:schemeClr val="dk2"/>
            </a:solidFill>
            <a:prstDash val="solid"/>
            <a:round/>
            <a:headEnd len="sm" w="sm" type="none"/>
            <a:tailEnd len="med" w="med" type="triangle"/>
          </a:ln>
        </p:spPr>
      </p:cxnSp>
      <p:cxnSp>
        <p:nvCxnSpPr>
          <p:cNvPr id="1581" name="Google Shape;1581;p172"/>
          <p:cNvCxnSpPr>
            <a:endCxn id="1574" idx="1"/>
          </p:cNvCxnSpPr>
          <p:nvPr/>
        </p:nvCxnSpPr>
        <p:spPr>
          <a:xfrm flipH="1" rot="10800000">
            <a:off x="5064209" y="2737976"/>
            <a:ext cx="1677000" cy="286800"/>
          </a:xfrm>
          <a:prstGeom prst="bentConnector3">
            <a:avLst>
              <a:gd fmla="val 50000" name="adj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73"/>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latin typeface="Red Hat Display"/>
                <a:ea typeface="Red Hat Display"/>
                <a:cs typeface="Red Hat Display"/>
                <a:sym typeface="Red Hat Display"/>
              </a:rPr>
              <a:t>Readiness Probes</a:t>
            </a:r>
            <a:endParaRPr>
              <a:latin typeface="Red Hat Display"/>
              <a:ea typeface="Red Hat Display"/>
              <a:cs typeface="Red Hat Display"/>
              <a:sym typeface="Red Hat Display"/>
            </a:endParaRPr>
          </a:p>
        </p:txBody>
      </p:sp>
      <p:sp>
        <p:nvSpPr>
          <p:cNvPr id="1587" name="Google Shape;1587;p173"/>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SzPts val="1600"/>
              <a:buNone/>
            </a:pPr>
            <a:r>
              <a:t/>
            </a:r>
            <a:endParaRPr/>
          </a:p>
        </p:txBody>
      </p:sp>
      <p:sp>
        <p:nvSpPr>
          <p:cNvPr id="1588" name="Google Shape;1588;p17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Display Medium"/>
                <a:ea typeface="Red Hat Display Medium"/>
                <a:cs typeface="Red Hat Display Medium"/>
                <a:sym typeface="Red Hat Display Medium"/>
              </a:rPr>
              <a:t>Application Probes</a:t>
            </a:r>
            <a:endParaRPr>
              <a:solidFill>
                <a:srgbClr val="000000"/>
              </a:solidFill>
              <a:latin typeface="Red Hat Display Medium"/>
              <a:ea typeface="Red Hat Display Medium"/>
              <a:cs typeface="Red Hat Display Medium"/>
              <a:sym typeface="Red Hat Display Medium"/>
            </a:endParaRPr>
          </a:p>
        </p:txBody>
      </p:sp>
      <p:pic>
        <p:nvPicPr>
          <p:cNvPr id="1589" name="Google Shape;1589;p173"/>
          <p:cNvPicPr preferRelativeResize="0"/>
          <p:nvPr/>
        </p:nvPicPr>
        <p:blipFill rotWithShape="1">
          <a:blip r:embed="rId3">
            <a:alphaModFix/>
          </a:blip>
          <a:srcRect b="0" l="0" r="0" t="0"/>
          <a:stretch/>
        </p:blipFill>
        <p:spPr>
          <a:xfrm>
            <a:off x="58759" y="2001538"/>
            <a:ext cx="863988" cy="863986"/>
          </a:xfrm>
          <a:prstGeom prst="rect">
            <a:avLst/>
          </a:prstGeom>
          <a:noFill/>
          <a:ln>
            <a:noFill/>
          </a:ln>
        </p:spPr>
      </p:pic>
      <p:pic>
        <p:nvPicPr>
          <p:cNvPr id="1590" name="Google Shape;1590;p173"/>
          <p:cNvPicPr preferRelativeResize="0"/>
          <p:nvPr/>
        </p:nvPicPr>
        <p:blipFill rotWithShape="1">
          <a:blip r:embed="rId4">
            <a:alphaModFix/>
          </a:blip>
          <a:srcRect b="0" l="0" r="0" t="0"/>
          <a:stretch/>
        </p:blipFill>
        <p:spPr>
          <a:xfrm>
            <a:off x="2599878" y="2382546"/>
            <a:ext cx="864000" cy="864000"/>
          </a:xfrm>
          <a:prstGeom prst="rect">
            <a:avLst/>
          </a:prstGeom>
          <a:noFill/>
          <a:ln>
            <a:noFill/>
          </a:ln>
        </p:spPr>
      </p:pic>
      <p:sp>
        <p:nvSpPr>
          <p:cNvPr id="1591" name="Google Shape;1591;p173"/>
          <p:cNvSpPr txBox="1"/>
          <p:nvPr/>
        </p:nvSpPr>
        <p:spPr>
          <a:xfrm>
            <a:off x="1538803" y="2769350"/>
            <a:ext cx="1104300" cy="3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ed Hat Text"/>
                <a:ea typeface="Red Hat Text"/>
                <a:cs typeface="Red Hat Text"/>
                <a:sym typeface="Red Hat Text"/>
              </a:rPr>
              <a:t>ready?</a:t>
            </a:r>
            <a:endParaRPr b="0" i="0" sz="1400" u="none" cap="none" strike="noStrike">
              <a:solidFill>
                <a:srgbClr val="000000"/>
              </a:solidFill>
              <a:latin typeface="Red Hat Text"/>
              <a:ea typeface="Red Hat Text"/>
              <a:cs typeface="Red Hat Text"/>
              <a:sym typeface="Red Hat Text"/>
            </a:endParaRPr>
          </a:p>
        </p:txBody>
      </p:sp>
      <p:pic>
        <p:nvPicPr>
          <p:cNvPr id="1592" name="Google Shape;1592;p173"/>
          <p:cNvPicPr preferRelativeResize="0"/>
          <p:nvPr/>
        </p:nvPicPr>
        <p:blipFill rotWithShape="1">
          <a:blip r:embed="rId5">
            <a:alphaModFix/>
          </a:blip>
          <a:srcRect b="0" l="0" r="0" t="0"/>
          <a:stretch/>
        </p:blipFill>
        <p:spPr>
          <a:xfrm>
            <a:off x="5141009" y="2001550"/>
            <a:ext cx="863988" cy="863986"/>
          </a:xfrm>
          <a:prstGeom prst="rect">
            <a:avLst/>
          </a:prstGeom>
          <a:noFill/>
          <a:ln>
            <a:noFill/>
          </a:ln>
        </p:spPr>
      </p:pic>
      <p:pic>
        <p:nvPicPr>
          <p:cNvPr id="1593" name="Google Shape;1593;p173"/>
          <p:cNvPicPr preferRelativeResize="0"/>
          <p:nvPr/>
        </p:nvPicPr>
        <p:blipFill rotWithShape="1">
          <a:blip r:embed="rId6">
            <a:alphaModFix/>
          </a:blip>
          <a:srcRect b="0" l="0" r="0" t="0"/>
          <a:stretch/>
        </p:blipFill>
        <p:spPr>
          <a:xfrm>
            <a:off x="2599878" y="1714863"/>
            <a:ext cx="864000" cy="864000"/>
          </a:xfrm>
          <a:prstGeom prst="rect">
            <a:avLst/>
          </a:prstGeom>
          <a:noFill/>
          <a:ln>
            <a:noFill/>
          </a:ln>
        </p:spPr>
      </p:pic>
      <p:cxnSp>
        <p:nvCxnSpPr>
          <p:cNvPr id="1594" name="Google Shape;1594;p173"/>
          <p:cNvCxnSpPr>
            <a:endCxn id="1593" idx="1"/>
          </p:cNvCxnSpPr>
          <p:nvPr/>
        </p:nvCxnSpPr>
        <p:spPr>
          <a:xfrm flipH="1" rot="10800000">
            <a:off x="922878" y="2146863"/>
            <a:ext cx="1677000" cy="286800"/>
          </a:xfrm>
          <a:prstGeom prst="bentConnector3">
            <a:avLst>
              <a:gd fmla="val 50000" name="adj1"/>
            </a:avLst>
          </a:prstGeom>
          <a:noFill/>
          <a:ln cap="flat" cmpd="sng" w="19050">
            <a:solidFill>
              <a:schemeClr val="dk2"/>
            </a:solidFill>
            <a:prstDash val="solid"/>
            <a:round/>
            <a:headEnd len="sm" w="sm" type="none"/>
            <a:tailEnd len="med" w="med" type="triangle"/>
          </a:ln>
        </p:spPr>
      </p:cxnSp>
      <p:cxnSp>
        <p:nvCxnSpPr>
          <p:cNvPr id="1595" name="Google Shape;1595;p173"/>
          <p:cNvCxnSpPr>
            <a:endCxn id="1590" idx="1"/>
          </p:cNvCxnSpPr>
          <p:nvPr/>
        </p:nvCxnSpPr>
        <p:spPr>
          <a:xfrm>
            <a:off x="922878" y="2433546"/>
            <a:ext cx="1677000" cy="381000"/>
          </a:xfrm>
          <a:prstGeom prst="bentConnector3">
            <a:avLst>
              <a:gd fmla="val 50000" name="adj1"/>
            </a:avLst>
          </a:prstGeom>
          <a:noFill/>
          <a:ln cap="flat" cmpd="sng" w="19050">
            <a:solidFill>
              <a:schemeClr val="dk2"/>
            </a:solidFill>
            <a:prstDash val="solid"/>
            <a:round/>
            <a:headEnd len="sm" w="sm" type="none"/>
            <a:tailEnd len="med" w="med" type="triangle"/>
          </a:ln>
        </p:spPr>
      </p:cxnSp>
      <p:cxnSp>
        <p:nvCxnSpPr>
          <p:cNvPr id="1596" name="Google Shape;1596;p173"/>
          <p:cNvCxnSpPr>
            <a:stCxn id="1593" idx="0"/>
            <a:endCxn id="1589" idx="0"/>
          </p:cNvCxnSpPr>
          <p:nvPr/>
        </p:nvCxnSpPr>
        <p:spPr>
          <a:xfrm rot="5400000">
            <a:off x="1617978" y="587763"/>
            <a:ext cx="286800" cy="2541000"/>
          </a:xfrm>
          <a:prstGeom prst="bentConnector3">
            <a:avLst>
              <a:gd fmla="val -83028" name="adj1"/>
            </a:avLst>
          </a:prstGeom>
          <a:noFill/>
          <a:ln cap="flat" cmpd="sng" w="19050">
            <a:solidFill>
              <a:schemeClr val="dk2"/>
            </a:solidFill>
            <a:prstDash val="solid"/>
            <a:round/>
            <a:headEnd len="sm" w="sm" type="none"/>
            <a:tailEnd len="med" w="med" type="triangle"/>
          </a:ln>
        </p:spPr>
      </p:cxnSp>
      <p:cxnSp>
        <p:nvCxnSpPr>
          <p:cNvPr id="1597" name="Google Shape;1597;p173"/>
          <p:cNvCxnSpPr>
            <a:endCxn id="1592" idx="1"/>
          </p:cNvCxnSpPr>
          <p:nvPr/>
        </p:nvCxnSpPr>
        <p:spPr>
          <a:xfrm flipH="1" rot="10800000">
            <a:off x="3464009" y="2433543"/>
            <a:ext cx="1677000" cy="381000"/>
          </a:xfrm>
          <a:prstGeom prst="bentConnector3">
            <a:avLst>
              <a:gd fmla="val 50000" name="adj1"/>
            </a:avLst>
          </a:prstGeom>
          <a:noFill/>
          <a:ln cap="flat" cmpd="sng" w="19050">
            <a:solidFill>
              <a:schemeClr val="dk2"/>
            </a:solidFill>
            <a:prstDash val="solid"/>
            <a:round/>
            <a:headEnd len="sm" w="sm" type="none"/>
            <a:tailEnd len="med" w="med" type="triangle"/>
          </a:ln>
        </p:spPr>
      </p:cxnSp>
      <p:sp>
        <p:nvSpPr>
          <p:cNvPr id="1598" name="Google Shape;1598;p173"/>
          <p:cNvSpPr/>
          <p:nvPr/>
        </p:nvSpPr>
        <p:spPr>
          <a:xfrm>
            <a:off x="6478254" y="1977601"/>
            <a:ext cx="950700" cy="832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800" u="none" cap="none" strike="noStrike">
                <a:solidFill>
                  <a:srgbClr val="000000"/>
                </a:solidFill>
                <a:latin typeface="Red Hat Text Medium"/>
                <a:ea typeface="Red Hat Text Medium"/>
                <a:cs typeface="Red Hat Text Medium"/>
                <a:sym typeface="Red Hat Text Medium"/>
              </a:rPr>
              <a:t>SERVICE</a:t>
            </a:r>
            <a:endParaRPr b="0" i="0" sz="800" u="none" cap="none" strike="noStrike">
              <a:solidFill>
                <a:srgbClr val="000000"/>
              </a:solidFill>
              <a:latin typeface="Red Hat Text Medium"/>
              <a:ea typeface="Red Hat Text Medium"/>
              <a:cs typeface="Red Hat Text Medium"/>
              <a:sym typeface="Red Hat Text Medium"/>
            </a:endParaRPr>
          </a:p>
        </p:txBody>
      </p:sp>
      <p:sp>
        <p:nvSpPr>
          <p:cNvPr id="1599" name="Google Shape;1599;p173"/>
          <p:cNvSpPr txBox="1"/>
          <p:nvPr/>
        </p:nvSpPr>
        <p:spPr>
          <a:xfrm>
            <a:off x="6699907" y="2490879"/>
            <a:ext cx="507900" cy="18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38761D"/>
              </a:solidFill>
              <a:latin typeface="Overpass"/>
              <a:ea typeface="Overpass"/>
              <a:cs typeface="Overpass"/>
              <a:sym typeface="Overpass"/>
            </a:endParaRPr>
          </a:p>
        </p:txBody>
      </p:sp>
      <p:sp>
        <p:nvSpPr>
          <p:cNvPr id="1600" name="Google Shape;1600;p173"/>
          <p:cNvSpPr txBox="1"/>
          <p:nvPr/>
        </p:nvSpPr>
        <p:spPr>
          <a:xfrm>
            <a:off x="6692709" y="1984431"/>
            <a:ext cx="526500" cy="8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ed Hat Text"/>
              <a:ea typeface="Red Hat Text"/>
              <a:cs typeface="Red Hat Text"/>
              <a:sym typeface="Red Hat Text"/>
            </a:endParaRPr>
          </a:p>
        </p:txBody>
      </p:sp>
      <p:grpSp>
        <p:nvGrpSpPr>
          <p:cNvPr id="1601" name="Google Shape;1601;p173"/>
          <p:cNvGrpSpPr/>
          <p:nvPr/>
        </p:nvGrpSpPr>
        <p:grpSpPr>
          <a:xfrm>
            <a:off x="5283496" y="3746604"/>
            <a:ext cx="685845" cy="580896"/>
            <a:chOff x="5005169" y="3522802"/>
            <a:chExt cx="1234200" cy="1069200"/>
          </a:xfrm>
        </p:grpSpPr>
        <p:sp>
          <p:nvSpPr>
            <p:cNvPr id="1602" name="Google Shape;1602;p17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p:txBody>
        </p:sp>
        <p:sp>
          <p:nvSpPr>
            <p:cNvPr id="1603" name="Google Shape;1603;p17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ed Hat Text Medium"/>
                  <a:ea typeface="Red Hat Text Medium"/>
                  <a:cs typeface="Red Hat Text Medium"/>
                  <a:sym typeface="Red Hat Text Medium"/>
                </a:rPr>
                <a:t>POD</a:t>
              </a:r>
              <a:endParaRPr b="0" i="0" sz="1400" u="none" cap="none" strike="noStrike">
                <a:solidFill>
                  <a:srgbClr val="000000"/>
                </a:solidFill>
                <a:latin typeface="Red Hat Text"/>
                <a:ea typeface="Red Hat Text"/>
                <a:cs typeface="Red Hat Text"/>
                <a:sym typeface="Red Hat Text"/>
              </a:endParaRPr>
            </a:p>
          </p:txBody>
        </p:sp>
      </p:grpSp>
      <p:grpSp>
        <p:nvGrpSpPr>
          <p:cNvPr id="1604" name="Google Shape;1604;p173"/>
          <p:cNvGrpSpPr/>
          <p:nvPr/>
        </p:nvGrpSpPr>
        <p:grpSpPr>
          <a:xfrm>
            <a:off x="6610671" y="3746604"/>
            <a:ext cx="685845" cy="580896"/>
            <a:chOff x="5005169" y="3522802"/>
            <a:chExt cx="1234200" cy="1069200"/>
          </a:xfrm>
        </p:grpSpPr>
        <p:sp>
          <p:nvSpPr>
            <p:cNvPr id="1605" name="Google Shape;1605;p17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p:txBody>
        </p:sp>
        <p:sp>
          <p:nvSpPr>
            <p:cNvPr id="1606" name="Google Shape;1606;p17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ed Hat Text Medium"/>
                  <a:ea typeface="Red Hat Text Medium"/>
                  <a:cs typeface="Red Hat Text Medium"/>
                  <a:sym typeface="Red Hat Text Medium"/>
                </a:rPr>
                <a:t>POD</a:t>
              </a:r>
              <a:endParaRPr b="0" i="0" sz="1400" u="none" cap="none" strike="noStrike">
                <a:solidFill>
                  <a:srgbClr val="000000"/>
                </a:solidFill>
                <a:latin typeface="Red Hat Text"/>
                <a:ea typeface="Red Hat Text"/>
                <a:cs typeface="Red Hat Text"/>
                <a:sym typeface="Red Hat Text"/>
              </a:endParaRPr>
            </a:p>
          </p:txBody>
        </p:sp>
      </p:grpSp>
      <p:grpSp>
        <p:nvGrpSpPr>
          <p:cNvPr id="1607" name="Google Shape;1607;p173"/>
          <p:cNvGrpSpPr/>
          <p:nvPr/>
        </p:nvGrpSpPr>
        <p:grpSpPr>
          <a:xfrm>
            <a:off x="7937846" y="3746604"/>
            <a:ext cx="685845" cy="580896"/>
            <a:chOff x="5005169" y="3522802"/>
            <a:chExt cx="1234200" cy="1069200"/>
          </a:xfrm>
        </p:grpSpPr>
        <p:sp>
          <p:nvSpPr>
            <p:cNvPr id="1608" name="Google Shape;1608;p17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p:txBody>
        </p:sp>
        <p:sp>
          <p:nvSpPr>
            <p:cNvPr id="1609" name="Google Shape;1609;p17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ed Hat Text Medium"/>
                  <a:ea typeface="Red Hat Text Medium"/>
                  <a:cs typeface="Red Hat Text Medium"/>
                  <a:sym typeface="Red Hat Text Medium"/>
                </a:rPr>
                <a:t>POD</a:t>
              </a:r>
              <a:endParaRPr b="0" i="0" sz="1400" u="none" cap="none" strike="noStrike">
                <a:solidFill>
                  <a:srgbClr val="000000"/>
                </a:solidFill>
                <a:latin typeface="Red Hat Text"/>
                <a:ea typeface="Red Hat Text"/>
                <a:cs typeface="Red Hat Text"/>
                <a:sym typeface="Red Hat Text"/>
              </a:endParaRPr>
            </a:p>
          </p:txBody>
        </p:sp>
      </p:grpSp>
      <p:pic>
        <p:nvPicPr>
          <p:cNvPr id="1610" name="Google Shape;1610;p173"/>
          <p:cNvPicPr preferRelativeResize="0"/>
          <p:nvPr/>
        </p:nvPicPr>
        <p:blipFill rotWithShape="1">
          <a:blip r:embed="rId3">
            <a:alphaModFix/>
          </a:blip>
          <a:srcRect b="0" l="0" r="0" t="0"/>
          <a:stretch/>
        </p:blipFill>
        <p:spPr>
          <a:xfrm>
            <a:off x="5194431" y="3605050"/>
            <a:ext cx="863988" cy="863986"/>
          </a:xfrm>
          <a:prstGeom prst="rect">
            <a:avLst/>
          </a:prstGeom>
          <a:noFill/>
          <a:ln>
            <a:noFill/>
          </a:ln>
        </p:spPr>
      </p:pic>
      <p:cxnSp>
        <p:nvCxnSpPr>
          <p:cNvPr id="1611" name="Google Shape;1611;p173"/>
          <p:cNvCxnSpPr>
            <a:stCxn id="1600" idx="2"/>
            <a:endCxn id="1603" idx="0"/>
          </p:cNvCxnSpPr>
          <p:nvPr/>
        </p:nvCxnSpPr>
        <p:spPr>
          <a:xfrm rot="5400000">
            <a:off x="5821809" y="2616381"/>
            <a:ext cx="938700" cy="1329600"/>
          </a:xfrm>
          <a:prstGeom prst="bentConnector3">
            <a:avLst>
              <a:gd fmla="val 49995" name="adj1"/>
            </a:avLst>
          </a:prstGeom>
          <a:noFill/>
          <a:ln cap="flat" cmpd="sng" w="19050">
            <a:solidFill>
              <a:srgbClr val="3F9C35"/>
            </a:solidFill>
            <a:prstDash val="solid"/>
            <a:round/>
            <a:headEnd len="sm" w="sm" type="none"/>
            <a:tailEnd len="med" w="med" type="triangle"/>
          </a:ln>
        </p:spPr>
      </p:cxnSp>
      <p:cxnSp>
        <p:nvCxnSpPr>
          <p:cNvPr id="1612" name="Google Shape;1612;p173"/>
          <p:cNvCxnSpPr>
            <a:endCxn id="1606" idx="0"/>
          </p:cNvCxnSpPr>
          <p:nvPr/>
        </p:nvCxnSpPr>
        <p:spPr>
          <a:xfrm rot="5400000">
            <a:off x="6485443" y="3279884"/>
            <a:ext cx="938700" cy="2400"/>
          </a:xfrm>
          <a:prstGeom prst="bentConnector3">
            <a:avLst>
              <a:gd fmla="val 50000" name="adj1"/>
            </a:avLst>
          </a:prstGeom>
          <a:noFill/>
          <a:ln cap="flat" cmpd="sng" w="19050">
            <a:solidFill>
              <a:srgbClr val="3F9C35"/>
            </a:solidFill>
            <a:prstDash val="solid"/>
            <a:round/>
            <a:headEnd len="sm" w="sm" type="none"/>
            <a:tailEnd len="med" w="med" type="triangle"/>
          </a:ln>
        </p:spPr>
      </p:cxnSp>
      <p:cxnSp>
        <p:nvCxnSpPr>
          <p:cNvPr id="1613" name="Google Shape;1613;p173"/>
          <p:cNvCxnSpPr>
            <a:stCxn id="1600" idx="2"/>
            <a:endCxn id="1609" idx="0"/>
          </p:cNvCxnSpPr>
          <p:nvPr/>
        </p:nvCxnSpPr>
        <p:spPr>
          <a:xfrm flipH="1" rot="-5400000">
            <a:off x="7149009" y="2618781"/>
            <a:ext cx="938700" cy="1324800"/>
          </a:xfrm>
          <a:prstGeom prst="bentConnector3">
            <a:avLst>
              <a:gd fmla="val 49995" name="adj1"/>
            </a:avLst>
          </a:prstGeom>
          <a:noFill/>
          <a:ln cap="flat" cmpd="sng" w="19050">
            <a:solidFill>
              <a:srgbClr val="3F9C35"/>
            </a:solidFill>
            <a:prstDash val="solid"/>
            <a:round/>
            <a:headEnd len="sm" w="sm" type="none"/>
            <a:tailEnd len="med" w="med" type="triangle"/>
          </a:ln>
        </p:spPr>
      </p:cxnSp>
      <p:pic>
        <p:nvPicPr>
          <p:cNvPr id="1614" name="Google Shape;1614;p173"/>
          <p:cNvPicPr preferRelativeResize="0"/>
          <p:nvPr/>
        </p:nvPicPr>
        <p:blipFill rotWithShape="1">
          <a:blip r:embed="rId4">
            <a:alphaModFix/>
          </a:blip>
          <a:srcRect b="0" l="0" r="0" t="0"/>
          <a:stretch/>
        </p:blipFill>
        <p:spPr>
          <a:xfrm>
            <a:off x="5859153" y="2847209"/>
            <a:ext cx="864000" cy="864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7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20" name="Google Shape;1620;p174"/>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OpenShift 4 Architecture</a:t>
            </a:r>
            <a:endParaRPr b="1">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626" name="Google Shape;1626;p17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27" name="Google Shape;1627;p175"/>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8" name="Google Shape;1628;p175"/>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629" name="Google Shape;1629;p175"/>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630" name="Google Shape;1630;p175"/>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631" name="Google Shape;1631;p175"/>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your choice of infrastructure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637" name="Google Shape;1637;p17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38" name="Google Shape;1638;p176"/>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9" name="Google Shape;1639;p176"/>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640" name="Google Shape;1640;p176"/>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641" name="Google Shape;1641;p176"/>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2" name="Google Shape;1642;p176"/>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643" name="Google Shape;1643;p176"/>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644" name="Google Shape;1644;p176"/>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645" name="Google Shape;1645;p176"/>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646" name="Google Shape;1646;p176"/>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647" name="Google Shape;1647;p176"/>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workers run workloads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17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653" name="Google Shape;1653;p17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54" name="Google Shape;1654;p177"/>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5" name="Google Shape;1655;p177"/>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656" name="Google Shape;1656;p177"/>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657" name="Google Shape;1657;p177"/>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658" name="Google Shape;1658;p177"/>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9" name="Google Shape;1659;p177"/>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660" name="Google Shape;1660;p177"/>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661" name="Google Shape;1661;p177"/>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662" name="Google Shape;1662;p177"/>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masters are the control plane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668" name="Google Shape;1668;p17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69" name="Google Shape;1669;p178"/>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everything runs in pods</a:t>
            </a:r>
            <a:endParaRPr/>
          </a:p>
        </p:txBody>
      </p:sp>
      <p:sp>
        <p:nvSpPr>
          <p:cNvPr id="1670" name="Google Shape;1670;p17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cxnSp>
        <p:nvCxnSpPr>
          <p:cNvPr id="1671" name="Google Shape;1671;p178"/>
          <p:cNvCxnSpPr>
            <a:stCxn id="1672" idx="0"/>
            <a:endCxn id="1673" idx="3"/>
          </p:cNvCxnSpPr>
          <p:nvPr/>
        </p:nvCxnSpPr>
        <p:spPr>
          <a:xfrm>
            <a:off x="2023284" y="2870401"/>
            <a:ext cx="1933500" cy="0"/>
          </a:xfrm>
          <a:prstGeom prst="straightConnector1">
            <a:avLst/>
          </a:prstGeom>
          <a:noFill/>
          <a:ln cap="flat" cmpd="sng" w="9525">
            <a:solidFill>
              <a:srgbClr val="666666"/>
            </a:solidFill>
            <a:prstDash val="solid"/>
            <a:round/>
            <a:headEnd len="med" w="med" type="none"/>
            <a:tailEnd len="med" w="med" type="triangle"/>
          </a:ln>
        </p:spPr>
      </p:cxnSp>
      <p:sp>
        <p:nvSpPr>
          <p:cNvPr id="1673" name="Google Shape;1673;p178"/>
          <p:cNvSpPr/>
          <p:nvPr/>
        </p:nvSpPr>
        <p:spPr>
          <a:xfrm>
            <a:off x="3956897" y="2549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72" name="Google Shape;1672;p178"/>
          <p:cNvSpPr/>
          <p:nvPr/>
        </p:nvSpPr>
        <p:spPr>
          <a:xfrm>
            <a:off x="1282584" y="2550301"/>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74" name="Google Shape;1674;p178"/>
          <p:cNvSpPr/>
          <p:nvPr/>
        </p:nvSpPr>
        <p:spPr>
          <a:xfrm>
            <a:off x="6627216" y="233928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675" name="Google Shape;1675;p178"/>
          <p:cNvSpPr/>
          <p:nvPr/>
        </p:nvSpPr>
        <p:spPr>
          <a:xfrm>
            <a:off x="6874116" y="2553175"/>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76" name="Google Shape;1676;p178"/>
          <p:cNvSpPr txBox="1"/>
          <p:nvPr/>
        </p:nvSpPr>
        <p:spPr>
          <a:xfrm>
            <a:off x="6914925" y="3426633"/>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cxnSp>
        <p:nvCxnSpPr>
          <p:cNvPr id="1677" name="Google Shape;1677;p178"/>
          <p:cNvCxnSpPr>
            <a:stCxn id="1673" idx="0"/>
            <a:endCxn id="1674" idx="3"/>
          </p:cNvCxnSpPr>
          <p:nvPr/>
        </p:nvCxnSpPr>
        <p:spPr>
          <a:xfrm>
            <a:off x="4697297" y="2870400"/>
            <a:ext cx="1929900" cy="36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683" name="Google Shape;1683;p17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84" name="Google Shape;1684;p179"/>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5" name="Google Shape;1685;p179"/>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686" name="Google Shape;1686;p179"/>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687" name="Google Shape;1687;p179"/>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688" name="Google Shape;1688;p179"/>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9" name="Google Shape;1689;p179"/>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690" name="Google Shape;1690;p179"/>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691" name="Google Shape;1691;p179"/>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692" name="Google Shape;1692;p179"/>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693" name="Google Shape;1693;p179"/>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694" name="Google Shape;1694;p179"/>
          <p:cNvPicPr preferRelativeResize="0"/>
          <p:nvPr/>
        </p:nvPicPr>
        <p:blipFill>
          <a:blip r:embed="rId3">
            <a:alphaModFix/>
          </a:blip>
          <a:stretch>
            <a:fillRect/>
          </a:stretch>
        </p:blipFill>
        <p:spPr>
          <a:xfrm>
            <a:off x="2686775" y="2689539"/>
            <a:ext cx="234602" cy="204786"/>
          </a:xfrm>
          <a:prstGeom prst="rect">
            <a:avLst/>
          </a:prstGeom>
          <a:noFill/>
          <a:ln>
            <a:noFill/>
          </a:ln>
        </p:spPr>
      </p:pic>
      <p:sp>
        <p:nvSpPr>
          <p:cNvPr id="1695" name="Google Shape;1695;p179"/>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state of everything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701" name="Google Shape;1701;p1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02" name="Google Shape;1702;p180"/>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3" name="Google Shape;1703;p180"/>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704" name="Google Shape;1704;p180"/>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705" name="Google Shape;1705;p180"/>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706" name="Google Shape;1706;p180"/>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7" name="Google Shape;1707;p180"/>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708" name="Google Shape;1708;p180"/>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709" name="Google Shape;1709;p180"/>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710" name="Google Shape;1710;p180"/>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711" name="Google Shape;1711;p180"/>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712" name="Google Shape;1712;p180"/>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713" name="Google Shape;1713;p180"/>
          <p:cNvPicPr preferRelativeResize="0"/>
          <p:nvPr/>
        </p:nvPicPr>
        <p:blipFill>
          <a:blip r:embed="rId3">
            <a:alphaModFix/>
          </a:blip>
          <a:stretch>
            <a:fillRect/>
          </a:stretch>
        </p:blipFill>
        <p:spPr>
          <a:xfrm>
            <a:off x="2686775" y="2689539"/>
            <a:ext cx="234602" cy="204786"/>
          </a:xfrm>
          <a:prstGeom prst="rect">
            <a:avLst/>
          </a:prstGeom>
          <a:noFill/>
          <a:ln>
            <a:noFill/>
          </a:ln>
        </p:spPr>
      </p:pic>
      <p:sp>
        <p:nvSpPr>
          <p:cNvPr id="1714" name="Google Shape;1714;p180"/>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715" name="Google Shape;1715;p180"/>
          <p:cNvPicPr preferRelativeResize="0"/>
          <p:nvPr/>
        </p:nvPicPr>
        <p:blipFill>
          <a:blip r:embed="rId4">
            <a:alphaModFix/>
          </a:blip>
          <a:stretch>
            <a:fillRect/>
          </a:stretch>
        </p:blipFill>
        <p:spPr>
          <a:xfrm>
            <a:off x="2692362" y="2142618"/>
            <a:ext cx="223430" cy="250438"/>
          </a:xfrm>
          <a:prstGeom prst="rect">
            <a:avLst/>
          </a:prstGeom>
          <a:noFill/>
          <a:ln>
            <a:noFill/>
          </a:ln>
        </p:spPr>
      </p:pic>
      <p:sp>
        <p:nvSpPr>
          <p:cNvPr id="1716" name="Google Shape;1716;p180"/>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core kubernetes components</a:t>
            </a:r>
            <a:endParaRPr/>
          </a:p>
        </p:txBody>
      </p:sp>
      <p:sp>
        <p:nvSpPr>
          <p:cNvPr id="1717" name="Google Shape;1717;p180"/>
          <p:cNvSpPr txBox="1"/>
          <p:nvPr/>
        </p:nvSpPr>
        <p:spPr>
          <a:xfrm>
            <a:off x="6181172" y="11005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API server</a:t>
            </a:r>
            <a:endParaRPr b="1" sz="800">
              <a:solidFill>
                <a:srgbClr val="FFFFFF"/>
              </a:solidFill>
              <a:latin typeface="Overpass"/>
              <a:ea typeface="Overpass"/>
              <a:cs typeface="Overpass"/>
              <a:sym typeface="Overpass"/>
            </a:endParaRPr>
          </a:p>
        </p:txBody>
      </p:sp>
      <p:sp>
        <p:nvSpPr>
          <p:cNvPr id="1718" name="Google Shape;1718;p180"/>
          <p:cNvSpPr txBox="1"/>
          <p:nvPr/>
        </p:nvSpPr>
        <p:spPr>
          <a:xfrm>
            <a:off x="61811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Scheduler</a:t>
            </a:r>
            <a:endParaRPr b="1" sz="800">
              <a:solidFill>
                <a:srgbClr val="FFFFFF"/>
              </a:solidFill>
              <a:latin typeface="Overpass"/>
              <a:ea typeface="Overpass"/>
              <a:cs typeface="Overpass"/>
              <a:sym typeface="Overpass"/>
            </a:endParaRPr>
          </a:p>
        </p:txBody>
      </p:sp>
      <p:sp>
        <p:nvSpPr>
          <p:cNvPr id="1719" name="Google Shape;1719;p180"/>
          <p:cNvSpPr txBox="1"/>
          <p:nvPr/>
        </p:nvSpPr>
        <p:spPr>
          <a:xfrm>
            <a:off x="6181172" y="29293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Cluster Management</a:t>
            </a:r>
            <a:endParaRPr b="1" sz="800">
              <a:solidFill>
                <a:srgbClr val="FFFFFF"/>
              </a:solidFill>
              <a:latin typeface="Overpass"/>
              <a:ea typeface="Overpass"/>
              <a:cs typeface="Overpass"/>
              <a:sym typeface="Overpass"/>
            </a:endParaRPr>
          </a:p>
        </p:txBody>
      </p:sp>
      <p:cxnSp>
        <p:nvCxnSpPr>
          <p:cNvPr id="1720" name="Google Shape;1720;p180"/>
          <p:cNvCxnSpPr>
            <a:stCxn id="1708" idx="3"/>
            <a:endCxn id="1717" idx="1"/>
          </p:cNvCxnSpPr>
          <p:nvPr/>
        </p:nvCxnSpPr>
        <p:spPr>
          <a:xfrm flipH="1" rot="10800000">
            <a:off x="4103072" y="1353435"/>
            <a:ext cx="2078100" cy="9144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1721" name="Google Shape;1721;p180"/>
          <p:cNvCxnSpPr>
            <a:endCxn id="1718" idx="1"/>
          </p:cNvCxnSpPr>
          <p:nvPr/>
        </p:nvCxnSpPr>
        <p:spPr>
          <a:xfrm>
            <a:off x="4103072" y="2267235"/>
            <a:ext cx="2078100" cy="6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1722" name="Google Shape;1722;p180"/>
          <p:cNvCxnSpPr>
            <a:stCxn id="1708" idx="3"/>
            <a:endCxn id="1719" idx="1"/>
          </p:cNvCxnSpPr>
          <p:nvPr/>
        </p:nvCxnSpPr>
        <p:spPr>
          <a:xfrm>
            <a:off x="4103072" y="2267835"/>
            <a:ext cx="2078100" cy="914400"/>
          </a:xfrm>
          <a:prstGeom prst="bent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5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55" name="Google Shape;1155;p154"/>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OpenShift and Kubernetes core concepts</a:t>
            </a:r>
            <a:endParaRPr b="1">
              <a:latin typeface="Overpass"/>
              <a:ea typeface="Overpass"/>
              <a:cs typeface="Overpass"/>
              <a:sym typeface="Overpas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728" name="Google Shape;1728;p18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29" name="Google Shape;1729;p181"/>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30" name="Google Shape;1730;p181"/>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731" name="Google Shape;1731;p181"/>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732" name="Google Shape;1732;p181"/>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733" name="Google Shape;1733;p181"/>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34" name="Google Shape;1734;p181"/>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OpenShift</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735" name="Google Shape;1735;p181"/>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736" name="Google Shape;1736;p181"/>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737" name="Google Shape;1737;p181"/>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738" name="Google Shape;1738;p181"/>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739" name="Google Shape;1739;p181"/>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740" name="Google Shape;1740;p181"/>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741" name="Google Shape;1741;p181"/>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742" name="Google Shape;1742;p181"/>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743" name="Google Shape;1743;p181"/>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744" name="Google Shape;1744;p181"/>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745" name="Google Shape;1745;p181"/>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1746" name="Google Shape;1746;p181"/>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core OpenShift components</a:t>
            </a:r>
            <a:endParaRPr/>
          </a:p>
        </p:txBody>
      </p:sp>
      <p:sp>
        <p:nvSpPr>
          <p:cNvPr id="1747" name="Google Shape;1747;p181"/>
          <p:cNvSpPr txBox="1"/>
          <p:nvPr/>
        </p:nvSpPr>
        <p:spPr>
          <a:xfrm>
            <a:off x="6181172" y="1100535"/>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OpenShift</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API server</a:t>
            </a:r>
            <a:endParaRPr b="1" sz="800">
              <a:solidFill>
                <a:srgbClr val="FFFFFF"/>
              </a:solidFill>
              <a:latin typeface="Overpass"/>
              <a:ea typeface="Overpass"/>
              <a:cs typeface="Overpass"/>
              <a:sym typeface="Overpass"/>
            </a:endParaRPr>
          </a:p>
        </p:txBody>
      </p:sp>
      <p:sp>
        <p:nvSpPr>
          <p:cNvPr id="1748" name="Google Shape;1748;p181"/>
          <p:cNvSpPr txBox="1"/>
          <p:nvPr/>
        </p:nvSpPr>
        <p:spPr>
          <a:xfrm>
            <a:off x="6181172" y="2014935"/>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Operator Lifecycle Management</a:t>
            </a:r>
            <a:endParaRPr b="1" sz="800">
              <a:solidFill>
                <a:srgbClr val="FFFFFF"/>
              </a:solidFill>
              <a:latin typeface="Overpass"/>
              <a:ea typeface="Overpass"/>
              <a:cs typeface="Overpass"/>
              <a:sym typeface="Overpass"/>
            </a:endParaRPr>
          </a:p>
        </p:txBody>
      </p:sp>
      <p:sp>
        <p:nvSpPr>
          <p:cNvPr id="1749" name="Google Shape;1749;p181"/>
          <p:cNvSpPr txBox="1"/>
          <p:nvPr/>
        </p:nvSpPr>
        <p:spPr>
          <a:xfrm>
            <a:off x="6181172" y="2929335"/>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Web Console</a:t>
            </a:r>
            <a:endParaRPr b="1" sz="800">
              <a:solidFill>
                <a:srgbClr val="FFFFFF"/>
              </a:solidFill>
              <a:latin typeface="Overpass"/>
              <a:ea typeface="Overpass"/>
              <a:cs typeface="Overpass"/>
              <a:sym typeface="Overpass"/>
            </a:endParaRPr>
          </a:p>
        </p:txBody>
      </p:sp>
      <p:cxnSp>
        <p:nvCxnSpPr>
          <p:cNvPr id="1750" name="Google Shape;1750;p181"/>
          <p:cNvCxnSpPr>
            <a:stCxn id="1734" idx="3"/>
            <a:endCxn id="1747" idx="1"/>
          </p:cNvCxnSpPr>
          <p:nvPr/>
        </p:nvCxnSpPr>
        <p:spPr>
          <a:xfrm>
            <a:off x="4103072" y="1184791"/>
            <a:ext cx="2078100" cy="1686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1751" name="Google Shape;1751;p181"/>
          <p:cNvCxnSpPr>
            <a:stCxn id="1734" idx="3"/>
            <a:endCxn id="1748" idx="1"/>
          </p:cNvCxnSpPr>
          <p:nvPr/>
        </p:nvCxnSpPr>
        <p:spPr>
          <a:xfrm>
            <a:off x="4103072" y="1184791"/>
            <a:ext cx="2078100" cy="10830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1752" name="Google Shape;1752;p181"/>
          <p:cNvCxnSpPr>
            <a:stCxn id="1734" idx="3"/>
            <a:endCxn id="1749" idx="1"/>
          </p:cNvCxnSpPr>
          <p:nvPr/>
        </p:nvCxnSpPr>
        <p:spPr>
          <a:xfrm>
            <a:off x="4103072" y="1184791"/>
            <a:ext cx="2078100" cy="1997400"/>
          </a:xfrm>
          <a:prstGeom prst="bent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758" name="Google Shape;1758;p1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9" name="Google Shape;1759;p182"/>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0" name="Google Shape;1760;p182"/>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761" name="Google Shape;1761;p182"/>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762" name="Google Shape;1762;p182"/>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763" name="Google Shape;1763;p182"/>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4" name="Google Shape;1764;p182"/>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OpenShift Services</a:t>
            </a:r>
            <a:endParaRPr b="1" sz="800">
              <a:solidFill>
                <a:srgbClr val="FFFFFF"/>
              </a:solidFill>
              <a:latin typeface="Overpass"/>
              <a:ea typeface="Overpass"/>
              <a:cs typeface="Overpass"/>
              <a:sym typeface="Overpass"/>
            </a:endParaRPr>
          </a:p>
        </p:txBody>
      </p:sp>
      <p:sp>
        <p:nvSpPr>
          <p:cNvPr id="1765" name="Google Shape;1765;p182"/>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766" name="Google Shape;1766;p182"/>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767" name="Google Shape;1767;p182"/>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Infrastructure</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768" name="Google Shape;1768;p182"/>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769" name="Google Shape;1769;p182"/>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770" name="Google Shape;1770;p182"/>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771" name="Google Shape;1771;p182"/>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772" name="Google Shape;1772;p182"/>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773" name="Google Shape;1773;p182"/>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4" name="Google Shape;1774;p182"/>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775" name="Google Shape;1775;p182"/>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776" name="Google Shape;1776;p182"/>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777" name="Google Shape;1777;p182"/>
          <p:cNvPicPr preferRelativeResize="0"/>
          <p:nvPr/>
        </p:nvPicPr>
        <p:blipFill>
          <a:blip r:embed="rId5">
            <a:alphaModFix/>
          </a:blip>
          <a:stretch>
            <a:fillRect/>
          </a:stretch>
        </p:blipFill>
        <p:spPr>
          <a:xfrm>
            <a:off x="2692362" y="2142618"/>
            <a:ext cx="223430" cy="250438"/>
          </a:xfrm>
          <a:prstGeom prst="rect">
            <a:avLst/>
          </a:prstGeom>
          <a:noFill/>
          <a:ln>
            <a:noFill/>
          </a:ln>
        </p:spPr>
      </p:pic>
      <p:pic>
        <p:nvPicPr>
          <p:cNvPr id="1778" name="Google Shape;1778;p182"/>
          <p:cNvPicPr preferRelativeResize="0"/>
          <p:nvPr/>
        </p:nvPicPr>
        <p:blipFill>
          <a:blip r:embed="rId6">
            <a:alphaModFix/>
          </a:blip>
          <a:stretch>
            <a:fillRect/>
          </a:stretch>
        </p:blipFill>
        <p:spPr>
          <a:xfrm>
            <a:off x="2674532" y="1611382"/>
            <a:ext cx="259080" cy="228600"/>
          </a:xfrm>
          <a:prstGeom prst="rect">
            <a:avLst/>
          </a:prstGeom>
          <a:noFill/>
          <a:ln>
            <a:noFill/>
          </a:ln>
        </p:spPr>
      </p:pic>
      <p:sp>
        <p:nvSpPr>
          <p:cNvPr id="1779" name="Google Shape;1779;p182"/>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internal and support infrastructure services</a:t>
            </a:r>
            <a:endParaRPr/>
          </a:p>
        </p:txBody>
      </p:sp>
      <p:sp>
        <p:nvSpPr>
          <p:cNvPr id="1780" name="Google Shape;1780;p182"/>
          <p:cNvSpPr txBox="1"/>
          <p:nvPr/>
        </p:nvSpPr>
        <p:spPr>
          <a:xfrm>
            <a:off x="5100325" y="1473825"/>
            <a:ext cx="3208500" cy="502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ctr">
              <a:spcBef>
                <a:spcPts val="0"/>
              </a:spcBef>
              <a:spcAft>
                <a:spcPts val="0"/>
              </a:spcAft>
              <a:buClr>
                <a:schemeClr val="dk1"/>
              </a:buClr>
              <a:buSzPts val="800"/>
              <a:buFont typeface="Arial"/>
              <a:buNone/>
            </a:pPr>
            <a:r>
              <a:rPr lang="en" sz="900">
                <a:solidFill>
                  <a:srgbClr val="FFFFFF"/>
                </a:solidFill>
                <a:latin typeface="Overpass"/>
                <a:ea typeface="Overpass"/>
                <a:cs typeface="Overpass"/>
                <a:sym typeface="Overpass"/>
              </a:rPr>
              <a:t>Monitoring | Logging | Tuned | SDN | DNS | Kubelet</a:t>
            </a:r>
            <a:endParaRPr sz="900">
              <a:solidFill>
                <a:srgbClr val="FFFFFF"/>
              </a:solidFill>
              <a:latin typeface="Overpass"/>
              <a:ea typeface="Overpass"/>
              <a:cs typeface="Overpass"/>
              <a:sym typeface="Overpass"/>
            </a:endParaRPr>
          </a:p>
        </p:txBody>
      </p:sp>
      <p:cxnSp>
        <p:nvCxnSpPr>
          <p:cNvPr id="1781" name="Google Shape;1781;p182"/>
          <p:cNvCxnSpPr>
            <a:stCxn id="1767" idx="3"/>
            <a:endCxn id="1780" idx="1"/>
          </p:cNvCxnSpPr>
          <p:nvPr/>
        </p:nvCxnSpPr>
        <p:spPr>
          <a:xfrm>
            <a:off x="4103072" y="1725226"/>
            <a:ext cx="997200" cy="600"/>
          </a:xfrm>
          <a:prstGeom prst="bentConnector3">
            <a:avLst>
              <a:gd fmla="val 50003"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787" name="Google Shape;1787;p18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88" name="Google Shape;1788;p183"/>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9" name="Google Shape;1789;p183"/>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790" name="Google Shape;1790;p183"/>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791" name="Google Shape;1791;p183"/>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792" name="Google Shape;1792;p183"/>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793" name="Google Shape;1793;p183"/>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794" name="Google Shape;1794;p183"/>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5" name="Google Shape;1795;p183"/>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OpenShift Services</a:t>
            </a:r>
            <a:endParaRPr b="1" sz="800">
              <a:solidFill>
                <a:srgbClr val="FFFFFF"/>
              </a:solidFill>
              <a:latin typeface="Overpass"/>
              <a:ea typeface="Overpass"/>
              <a:cs typeface="Overpass"/>
              <a:sym typeface="Overpass"/>
            </a:endParaRPr>
          </a:p>
        </p:txBody>
      </p:sp>
      <p:sp>
        <p:nvSpPr>
          <p:cNvPr id="1796" name="Google Shape;1796;p183"/>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797" name="Google Shape;1797;p183"/>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798" name="Google Shape;1798;p183"/>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799" name="Google Shape;1799;p183"/>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Infrastructure</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800" name="Google Shape;1800;p183"/>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801" name="Google Shape;1801;p183"/>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802" name="Google Shape;1802;p183"/>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803" name="Google Shape;1803;p183"/>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04" name="Google Shape;1804;p183"/>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805" name="Google Shape;1805;p183"/>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6" name="Google Shape;1806;p183"/>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07" name="Google Shape;1807;p183"/>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808" name="Google Shape;1808;p183"/>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09" name="Google Shape;1809;p183"/>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1810" name="Google Shape;1810;p183"/>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1" name="Google Shape;1811;p183"/>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812" name="Google Shape;1812;p183"/>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813" name="Google Shape;1813;p183"/>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814" name="Google Shape;1814;p183"/>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15" name="Google Shape;1815;p183"/>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1816" name="Google Shape;1816;p183"/>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1817" name="Google Shape;1817;p183"/>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1818" name="Google Shape;1818;p183"/>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run on all hosts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8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824" name="Google Shape;1824;p1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25" name="Google Shape;1825;p184"/>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6" name="Google Shape;1826;p184"/>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827" name="Google Shape;1827;p184"/>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828" name="Google Shape;1828;p184"/>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829" name="Google Shape;1829;p184"/>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830" name="Google Shape;1830;p184"/>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831" name="Google Shape;1831;p184"/>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2" name="Google Shape;1832;p184"/>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OpenShift Services</a:t>
            </a:r>
            <a:endParaRPr b="1" sz="800">
              <a:solidFill>
                <a:srgbClr val="FFFFFF"/>
              </a:solidFill>
              <a:latin typeface="Overpass"/>
              <a:ea typeface="Overpass"/>
              <a:cs typeface="Overpass"/>
              <a:sym typeface="Overpass"/>
            </a:endParaRPr>
          </a:p>
        </p:txBody>
      </p:sp>
      <p:sp>
        <p:nvSpPr>
          <p:cNvPr id="1833" name="Google Shape;1833;p184"/>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834" name="Google Shape;1834;p184"/>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835" name="Google Shape;1835;p184"/>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836" name="Google Shape;1836;p184"/>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Infrastructure</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837" name="Google Shape;1837;p184"/>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838" name="Google Shape;1838;p184"/>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839" name="Google Shape;1839;p184"/>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840" name="Google Shape;1840;p184"/>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41" name="Google Shape;1841;p184"/>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842" name="Google Shape;1842;p184"/>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3" name="Google Shape;1843;p184"/>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44" name="Google Shape;1844;p184"/>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845" name="Google Shape;1845;p184"/>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46" name="Google Shape;1846;p184"/>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1847" name="Google Shape;1847;p184"/>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8" name="Google Shape;1848;p184"/>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849" name="Google Shape;1849;p184"/>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0" name="Google Shape;1850;p184"/>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851" name="Google Shape;1851;p184"/>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852" name="Google Shape;1852;p184"/>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853" name="Google Shape;1853;p184"/>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4" name="Google Shape;1854;p184"/>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855" name="Google Shape;1855;p184"/>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56" name="Google Shape;1856;p184"/>
          <p:cNvPicPr preferRelativeResize="0"/>
          <p:nvPr/>
        </p:nvPicPr>
        <p:blipFill>
          <a:blip r:embed="rId6">
            <a:alphaModFix/>
          </a:blip>
          <a:stretch>
            <a:fillRect/>
          </a:stretch>
        </p:blipFill>
        <p:spPr>
          <a:xfrm>
            <a:off x="4646250" y="1584719"/>
            <a:ext cx="142647" cy="137160"/>
          </a:xfrm>
          <a:prstGeom prst="rect">
            <a:avLst/>
          </a:prstGeom>
          <a:noFill/>
          <a:ln>
            <a:noFill/>
          </a:ln>
        </p:spPr>
      </p:pic>
      <p:pic>
        <p:nvPicPr>
          <p:cNvPr id="1857" name="Google Shape;1857;p184"/>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1858" name="Google Shape;1858;p184"/>
          <p:cNvPicPr preferRelativeResize="0"/>
          <p:nvPr/>
        </p:nvPicPr>
        <p:blipFill>
          <a:blip r:embed="rId6">
            <a:alphaModFix/>
          </a:blip>
          <a:stretch>
            <a:fillRect/>
          </a:stretch>
        </p:blipFill>
        <p:spPr>
          <a:xfrm>
            <a:off x="6904175" y="1584694"/>
            <a:ext cx="142647" cy="137160"/>
          </a:xfrm>
          <a:prstGeom prst="rect">
            <a:avLst/>
          </a:prstGeom>
          <a:noFill/>
          <a:ln>
            <a:noFill/>
          </a:ln>
        </p:spPr>
      </p:pic>
      <p:pic>
        <p:nvPicPr>
          <p:cNvPr id="1859" name="Google Shape;1859;p184"/>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1860" name="Google Shape;1860;p184"/>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1861" name="Google Shape;1861;p184"/>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integrated image registry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8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867" name="Google Shape;1867;p18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68" name="Google Shape;1868;p185"/>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9" name="Google Shape;1869;p185"/>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870" name="Google Shape;1870;p185"/>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871" name="Google Shape;1871;p185"/>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872" name="Google Shape;1872;p185"/>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873" name="Google Shape;1873;p185"/>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874" name="Google Shape;1874;p185"/>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5" name="Google Shape;1875;p185"/>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OpenShift Services</a:t>
            </a:r>
            <a:endParaRPr b="1" sz="800">
              <a:solidFill>
                <a:srgbClr val="FFFFFF"/>
              </a:solidFill>
              <a:latin typeface="Overpass"/>
              <a:ea typeface="Overpass"/>
              <a:cs typeface="Overpass"/>
              <a:sym typeface="Overpass"/>
            </a:endParaRPr>
          </a:p>
        </p:txBody>
      </p:sp>
      <p:sp>
        <p:nvSpPr>
          <p:cNvPr id="1876" name="Google Shape;1876;p185"/>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877" name="Google Shape;1877;p185"/>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878" name="Google Shape;1878;p185"/>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879" name="Google Shape;1879;p185"/>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Infrastructure</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880" name="Google Shape;1880;p185"/>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881" name="Google Shape;1881;p185"/>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882" name="Google Shape;1882;p185"/>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883" name="Google Shape;1883;p185"/>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84" name="Google Shape;1884;p185"/>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885" name="Google Shape;1885;p185"/>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6" name="Google Shape;1886;p185"/>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87" name="Google Shape;1887;p185"/>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888" name="Google Shape;1888;p185"/>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889" name="Google Shape;1889;p185"/>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1890" name="Google Shape;1890;p185"/>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1" name="Google Shape;1891;p185"/>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892" name="Google Shape;1892;p185"/>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3" name="Google Shape;1893;p185"/>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894" name="Google Shape;1894;p185"/>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5" name="Google Shape;1895;p185"/>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896" name="Google Shape;1896;p185"/>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897" name="Google Shape;1897;p185"/>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898" name="Google Shape;1898;p185"/>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9" name="Google Shape;1899;p185"/>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900" name="Google Shape;1900;p185"/>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1" name="Google Shape;1901;p185"/>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902" name="Google Shape;1902;p185"/>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03" name="Google Shape;1903;p185"/>
          <p:cNvPicPr preferRelativeResize="0"/>
          <p:nvPr/>
        </p:nvPicPr>
        <p:blipFill>
          <a:blip r:embed="rId6">
            <a:alphaModFix/>
          </a:blip>
          <a:stretch>
            <a:fillRect/>
          </a:stretch>
        </p:blipFill>
        <p:spPr>
          <a:xfrm>
            <a:off x="4646250" y="1584719"/>
            <a:ext cx="142647" cy="137160"/>
          </a:xfrm>
          <a:prstGeom prst="rect">
            <a:avLst/>
          </a:prstGeom>
          <a:noFill/>
          <a:ln>
            <a:noFill/>
          </a:ln>
        </p:spPr>
      </p:pic>
      <p:pic>
        <p:nvPicPr>
          <p:cNvPr id="1904" name="Google Shape;1904;p185"/>
          <p:cNvPicPr preferRelativeResize="0"/>
          <p:nvPr/>
        </p:nvPicPr>
        <p:blipFill>
          <a:blip r:embed="rId6">
            <a:alphaModFix/>
          </a:blip>
          <a:stretch>
            <a:fillRect/>
          </a:stretch>
        </p:blipFill>
        <p:spPr>
          <a:xfrm>
            <a:off x="4648150" y="2575469"/>
            <a:ext cx="142647" cy="137160"/>
          </a:xfrm>
          <a:prstGeom prst="rect">
            <a:avLst/>
          </a:prstGeom>
          <a:noFill/>
          <a:ln>
            <a:noFill/>
          </a:ln>
        </p:spPr>
      </p:pic>
      <p:pic>
        <p:nvPicPr>
          <p:cNvPr id="1905" name="Google Shape;1905;p185"/>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1906" name="Google Shape;1906;p185"/>
          <p:cNvPicPr preferRelativeResize="0"/>
          <p:nvPr/>
        </p:nvPicPr>
        <p:blipFill>
          <a:blip r:embed="rId6">
            <a:alphaModFix/>
          </a:blip>
          <a:stretch>
            <a:fillRect/>
          </a:stretch>
        </p:blipFill>
        <p:spPr>
          <a:xfrm>
            <a:off x="6904175" y="1584694"/>
            <a:ext cx="142647" cy="137160"/>
          </a:xfrm>
          <a:prstGeom prst="rect">
            <a:avLst/>
          </a:prstGeom>
          <a:noFill/>
          <a:ln>
            <a:noFill/>
          </a:ln>
        </p:spPr>
      </p:pic>
      <p:pic>
        <p:nvPicPr>
          <p:cNvPr id="1907" name="Google Shape;1907;p185"/>
          <p:cNvPicPr preferRelativeResize="0"/>
          <p:nvPr/>
        </p:nvPicPr>
        <p:blipFill>
          <a:blip r:embed="rId6">
            <a:alphaModFix/>
          </a:blip>
          <a:stretch>
            <a:fillRect/>
          </a:stretch>
        </p:blipFill>
        <p:spPr>
          <a:xfrm>
            <a:off x="6904175" y="2575444"/>
            <a:ext cx="142647" cy="137160"/>
          </a:xfrm>
          <a:prstGeom prst="rect">
            <a:avLst/>
          </a:prstGeom>
          <a:noFill/>
          <a:ln>
            <a:noFill/>
          </a:ln>
        </p:spPr>
      </p:pic>
      <p:pic>
        <p:nvPicPr>
          <p:cNvPr id="1908" name="Google Shape;1908;p185"/>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1909" name="Google Shape;1909;p185"/>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1910" name="Google Shape;1910;p185"/>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cluster monitoring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916" name="Google Shape;1916;p18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17" name="Google Shape;1917;p186"/>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8" name="Google Shape;1918;p186"/>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919" name="Google Shape;1919;p186"/>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920" name="Google Shape;1920;p186"/>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921" name="Google Shape;1921;p186"/>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922" name="Google Shape;1922;p186"/>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923" name="Google Shape;1923;p186"/>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4" name="Google Shape;1924;p186"/>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OpenShift Services</a:t>
            </a:r>
            <a:endParaRPr b="1" sz="800">
              <a:solidFill>
                <a:srgbClr val="FFFFFF"/>
              </a:solidFill>
              <a:latin typeface="Overpass"/>
              <a:ea typeface="Overpass"/>
              <a:cs typeface="Overpass"/>
              <a:sym typeface="Overpass"/>
            </a:endParaRPr>
          </a:p>
        </p:txBody>
      </p:sp>
      <p:sp>
        <p:nvSpPr>
          <p:cNvPr id="1925" name="Google Shape;1925;p186"/>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926" name="Google Shape;1926;p186"/>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927" name="Google Shape;1927;p186"/>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928" name="Google Shape;1928;p186"/>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Infrastructure</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929" name="Google Shape;1929;p186"/>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930" name="Google Shape;1930;p186"/>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931" name="Google Shape;1931;p186"/>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932" name="Google Shape;1932;p186"/>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33" name="Google Shape;1933;p186"/>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934" name="Google Shape;1934;p186"/>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5" name="Google Shape;1935;p186"/>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36" name="Google Shape;1936;p186"/>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937" name="Google Shape;1937;p186"/>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38" name="Google Shape;1938;p186"/>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1939" name="Google Shape;1939;p186"/>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0" name="Google Shape;1940;p186"/>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941" name="Google Shape;1941;p186"/>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2" name="Google Shape;1942;p186"/>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943" name="Google Shape;1943;p186"/>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4" name="Google Shape;1944;p186"/>
          <p:cNvSpPr txBox="1"/>
          <p:nvPr/>
        </p:nvSpPr>
        <p:spPr>
          <a:xfrm>
            <a:off x="4841372" y="928870"/>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1945" name="Google Shape;1945;p186"/>
          <p:cNvSpPr/>
          <p:nvPr/>
        </p:nvSpPr>
        <p:spPr>
          <a:xfrm>
            <a:off x="4598579" y="929464"/>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6" name="Google Shape;1946;p186"/>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947" name="Google Shape;1947;p186"/>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948" name="Google Shape;1948;p186"/>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949" name="Google Shape;1949;p186"/>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0" name="Google Shape;1950;p186"/>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951" name="Google Shape;1951;p186"/>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2" name="Google Shape;1952;p186"/>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953" name="Google Shape;1953;p186"/>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4" name="Google Shape;1954;p186"/>
          <p:cNvSpPr txBox="1"/>
          <p:nvPr/>
        </p:nvSpPr>
        <p:spPr>
          <a:xfrm>
            <a:off x="7097047" y="928862"/>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1955" name="Google Shape;1955;p186"/>
          <p:cNvSpPr/>
          <p:nvPr/>
        </p:nvSpPr>
        <p:spPr>
          <a:xfrm>
            <a:off x="6854254" y="929456"/>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56" name="Google Shape;1956;p186"/>
          <p:cNvPicPr preferRelativeResize="0"/>
          <p:nvPr/>
        </p:nvPicPr>
        <p:blipFill>
          <a:blip r:embed="rId6">
            <a:alphaModFix/>
          </a:blip>
          <a:stretch>
            <a:fillRect/>
          </a:stretch>
        </p:blipFill>
        <p:spPr>
          <a:xfrm>
            <a:off x="4648550" y="1090682"/>
            <a:ext cx="142647" cy="137160"/>
          </a:xfrm>
          <a:prstGeom prst="rect">
            <a:avLst/>
          </a:prstGeom>
          <a:noFill/>
          <a:ln>
            <a:noFill/>
          </a:ln>
        </p:spPr>
      </p:pic>
      <p:pic>
        <p:nvPicPr>
          <p:cNvPr id="1957" name="Google Shape;1957;p186"/>
          <p:cNvPicPr preferRelativeResize="0"/>
          <p:nvPr/>
        </p:nvPicPr>
        <p:blipFill>
          <a:blip r:embed="rId6">
            <a:alphaModFix/>
          </a:blip>
          <a:stretch>
            <a:fillRect/>
          </a:stretch>
        </p:blipFill>
        <p:spPr>
          <a:xfrm>
            <a:off x="4646250" y="1584719"/>
            <a:ext cx="142647" cy="137160"/>
          </a:xfrm>
          <a:prstGeom prst="rect">
            <a:avLst/>
          </a:prstGeom>
          <a:noFill/>
          <a:ln>
            <a:noFill/>
          </a:ln>
        </p:spPr>
      </p:pic>
      <p:pic>
        <p:nvPicPr>
          <p:cNvPr id="1958" name="Google Shape;1958;p186"/>
          <p:cNvPicPr preferRelativeResize="0"/>
          <p:nvPr/>
        </p:nvPicPr>
        <p:blipFill>
          <a:blip r:embed="rId6">
            <a:alphaModFix/>
          </a:blip>
          <a:stretch>
            <a:fillRect/>
          </a:stretch>
        </p:blipFill>
        <p:spPr>
          <a:xfrm>
            <a:off x="4648150" y="2575469"/>
            <a:ext cx="142647" cy="137160"/>
          </a:xfrm>
          <a:prstGeom prst="rect">
            <a:avLst/>
          </a:prstGeom>
          <a:noFill/>
          <a:ln>
            <a:noFill/>
          </a:ln>
        </p:spPr>
      </p:pic>
      <p:pic>
        <p:nvPicPr>
          <p:cNvPr id="1959" name="Google Shape;1959;p186"/>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1960" name="Google Shape;1960;p186"/>
          <p:cNvPicPr preferRelativeResize="0"/>
          <p:nvPr/>
        </p:nvPicPr>
        <p:blipFill>
          <a:blip r:embed="rId6">
            <a:alphaModFix/>
          </a:blip>
          <a:stretch>
            <a:fillRect/>
          </a:stretch>
        </p:blipFill>
        <p:spPr>
          <a:xfrm>
            <a:off x="6904175" y="1088869"/>
            <a:ext cx="142647" cy="137160"/>
          </a:xfrm>
          <a:prstGeom prst="rect">
            <a:avLst/>
          </a:prstGeom>
          <a:noFill/>
          <a:ln>
            <a:noFill/>
          </a:ln>
        </p:spPr>
      </p:pic>
      <p:pic>
        <p:nvPicPr>
          <p:cNvPr id="1961" name="Google Shape;1961;p186"/>
          <p:cNvPicPr preferRelativeResize="0"/>
          <p:nvPr/>
        </p:nvPicPr>
        <p:blipFill>
          <a:blip r:embed="rId6">
            <a:alphaModFix/>
          </a:blip>
          <a:stretch>
            <a:fillRect/>
          </a:stretch>
        </p:blipFill>
        <p:spPr>
          <a:xfrm>
            <a:off x="6904175" y="1584694"/>
            <a:ext cx="142647" cy="137160"/>
          </a:xfrm>
          <a:prstGeom prst="rect">
            <a:avLst/>
          </a:prstGeom>
          <a:noFill/>
          <a:ln>
            <a:noFill/>
          </a:ln>
        </p:spPr>
      </p:pic>
      <p:pic>
        <p:nvPicPr>
          <p:cNvPr id="1962" name="Google Shape;1962;p186"/>
          <p:cNvPicPr preferRelativeResize="0"/>
          <p:nvPr/>
        </p:nvPicPr>
        <p:blipFill>
          <a:blip r:embed="rId6">
            <a:alphaModFix/>
          </a:blip>
          <a:stretch>
            <a:fillRect/>
          </a:stretch>
        </p:blipFill>
        <p:spPr>
          <a:xfrm>
            <a:off x="6904175" y="2575444"/>
            <a:ext cx="142647" cy="137160"/>
          </a:xfrm>
          <a:prstGeom prst="rect">
            <a:avLst/>
          </a:prstGeom>
          <a:noFill/>
          <a:ln>
            <a:noFill/>
          </a:ln>
        </p:spPr>
      </p:pic>
      <p:pic>
        <p:nvPicPr>
          <p:cNvPr id="1963" name="Google Shape;1963;p186"/>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1964" name="Google Shape;1964;p186"/>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1965" name="Google Shape;1965;p186"/>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log aggregation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1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971" name="Google Shape;1971;p18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72" name="Google Shape;1972;p187"/>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3" name="Google Shape;1973;p187"/>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974" name="Google Shape;1974;p187"/>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975" name="Google Shape;1975;p187"/>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976" name="Google Shape;1976;p187"/>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977" name="Google Shape;1977;p187"/>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978" name="Google Shape;1978;p187"/>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9" name="Google Shape;1979;p187"/>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OpenShift Services</a:t>
            </a:r>
            <a:endParaRPr b="1" sz="800">
              <a:solidFill>
                <a:srgbClr val="FFFFFF"/>
              </a:solidFill>
              <a:latin typeface="Overpass"/>
              <a:ea typeface="Overpass"/>
              <a:cs typeface="Overpass"/>
              <a:sym typeface="Overpass"/>
            </a:endParaRPr>
          </a:p>
        </p:txBody>
      </p:sp>
      <p:sp>
        <p:nvSpPr>
          <p:cNvPr id="1980" name="Google Shape;1980;p187"/>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981" name="Google Shape;1981;p187"/>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982" name="Google Shape;1982;p187"/>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983" name="Google Shape;1983;p187"/>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Infrastructure</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984" name="Google Shape;1984;p187"/>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985" name="Google Shape;1985;p187"/>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986" name="Google Shape;1986;p187"/>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987" name="Google Shape;1987;p187"/>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88" name="Google Shape;1988;p187"/>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989" name="Google Shape;1989;p187"/>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0" name="Google Shape;1990;p187"/>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91" name="Google Shape;1991;p187"/>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992" name="Google Shape;1992;p187"/>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93" name="Google Shape;1993;p187"/>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1994" name="Google Shape;1994;p187"/>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5" name="Google Shape;1995;p187"/>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996" name="Google Shape;1996;p187"/>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7" name="Google Shape;1997;p187"/>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998" name="Google Shape;1998;p187"/>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9" name="Google Shape;1999;p187"/>
          <p:cNvSpPr txBox="1"/>
          <p:nvPr/>
        </p:nvSpPr>
        <p:spPr>
          <a:xfrm>
            <a:off x="4841372" y="928870"/>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2000" name="Google Shape;2000;p187"/>
          <p:cNvSpPr/>
          <p:nvPr/>
        </p:nvSpPr>
        <p:spPr>
          <a:xfrm>
            <a:off x="4598579" y="929464"/>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1" name="Google Shape;2001;p187"/>
          <p:cNvSpPr txBox="1"/>
          <p:nvPr/>
        </p:nvSpPr>
        <p:spPr>
          <a:xfrm>
            <a:off x="4840833" y="191991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Router</a:t>
            </a:r>
            <a:endParaRPr sz="800">
              <a:solidFill>
                <a:srgbClr val="FFFFFF"/>
              </a:solidFill>
              <a:latin typeface="Overpass"/>
              <a:ea typeface="Overpass"/>
              <a:cs typeface="Overpass"/>
              <a:sym typeface="Overpass"/>
            </a:endParaRPr>
          </a:p>
        </p:txBody>
      </p:sp>
      <p:sp>
        <p:nvSpPr>
          <p:cNvPr id="2002" name="Google Shape;2002;p187"/>
          <p:cNvSpPr/>
          <p:nvPr/>
        </p:nvSpPr>
        <p:spPr>
          <a:xfrm>
            <a:off x="4598931" y="1919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3" name="Google Shape;2003;p187"/>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2004" name="Google Shape;2004;p187"/>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2005" name="Google Shape;2005;p187"/>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2006" name="Google Shape;2006;p187"/>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7" name="Google Shape;2007;p187"/>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2008" name="Google Shape;2008;p187"/>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9" name="Google Shape;2009;p187"/>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2010" name="Google Shape;2010;p187"/>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1" name="Google Shape;2011;p187"/>
          <p:cNvSpPr txBox="1"/>
          <p:nvPr/>
        </p:nvSpPr>
        <p:spPr>
          <a:xfrm>
            <a:off x="7097047" y="928862"/>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2012" name="Google Shape;2012;p187"/>
          <p:cNvSpPr/>
          <p:nvPr/>
        </p:nvSpPr>
        <p:spPr>
          <a:xfrm>
            <a:off x="6854254" y="929456"/>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3" name="Google Shape;2013;p187"/>
          <p:cNvSpPr txBox="1"/>
          <p:nvPr/>
        </p:nvSpPr>
        <p:spPr>
          <a:xfrm>
            <a:off x="7096508" y="1919909"/>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Router</a:t>
            </a:r>
            <a:endParaRPr sz="800">
              <a:solidFill>
                <a:srgbClr val="FFFFFF"/>
              </a:solidFill>
              <a:latin typeface="Overpass"/>
              <a:ea typeface="Overpass"/>
              <a:cs typeface="Overpass"/>
              <a:sym typeface="Overpass"/>
            </a:endParaRPr>
          </a:p>
        </p:txBody>
      </p:sp>
      <p:sp>
        <p:nvSpPr>
          <p:cNvPr id="2014" name="Google Shape;2014;p187"/>
          <p:cNvSpPr/>
          <p:nvPr/>
        </p:nvSpPr>
        <p:spPr>
          <a:xfrm>
            <a:off x="6854606" y="1919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015" name="Google Shape;2015;p187"/>
          <p:cNvPicPr preferRelativeResize="0"/>
          <p:nvPr/>
        </p:nvPicPr>
        <p:blipFill>
          <a:blip r:embed="rId6">
            <a:alphaModFix/>
          </a:blip>
          <a:stretch>
            <a:fillRect/>
          </a:stretch>
        </p:blipFill>
        <p:spPr>
          <a:xfrm>
            <a:off x="4648550" y="1090682"/>
            <a:ext cx="142647" cy="137160"/>
          </a:xfrm>
          <a:prstGeom prst="rect">
            <a:avLst/>
          </a:prstGeom>
          <a:noFill/>
          <a:ln>
            <a:noFill/>
          </a:ln>
        </p:spPr>
      </p:pic>
      <p:pic>
        <p:nvPicPr>
          <p:cNvPr id="2016" name="Google Shape;2016;p187"/>
          <p:cNvPicPr preferRelativeResize="0"/>
          <p:nvPr/>
        </p:nvPicPr>
        <p:blipFill>
          <a:blip r:embed="rId6">
            <a:alphaModFix/>
          </a:blip>
          <a:stretch>
            <a:fillRect/>
          </a:stretch>
        </p:blipFill>
        <p:spPr>
          <a:xfrm>
            <a:off x="4646250" y="1584719"/>
            <a:ext cx="142647" cy="137160"/>
          </a:xfrm>
          <a:prstGeom prst="rect">
            <a:avLst/>
          </a:prstGeom>
          <a:noFill/>
          <a:ln>
            <a:noFill/>
          </a:ln>
        </p:spPr>
      </p:pic>
      <p:pic>
        <p:nvPicPr>
          <p:cNvPr id="2017" name="Google Shape;2017;p187"/>
          <p:cNvPicPr preferRelativeResize="0"/>
          <p:nvPr/>
        </p:nvPicPr>
        <p:blipFill>
          <a:blip r:embed="rId6">
            <a:alphaModFix/>
          </a:blip>
          <a:stretch>
            <a:fillRect/>
          </a:stretch>
        </p:blipFill>
        <p:spPr>
          <a:xfrm>
            <a:off x="4646250" y="2079707"/>
            <a:ext cx="142647" cy="137160"/>
          </a:xfrm>
          <a:prstGeom prst="rect">
            <a:avLst/>
          </a:prstGeom>
          <a:noFill/>
          <a:ln>
            <a:noFill/>
          </a:ln>
        </p:spPr>
      </p:pic>
      <p:pic>
        <p:nvPicPr>
          <p:cNvPr id="2018" name="Google Shape;2018;p187"/>
          <p:cNvPicPr preferRelativeResize="0"/>
          <p:nvPr/>
        </p:nvPicPr>
        <p:blipFill>
          <a:blip r:embed="rId6">
            <a:alphaModFix/>
          </a:blip>
          <a:stretch>
            <a:fillRect/>
          </a:stretch>
        </p:blipFill>
        <p:spPr>
          <a:xfrm>
            <a:off x="4648150" y="2575469"/>
            <a:ext cx="142647" cy="137160"/>
          </a:xfrm>
          <a:prstGeom prst="rect">
            <a:avLst/>
          </a:prstGeom>
          <a:noFill/>
          <a:ln>
            <a:noFill/>
          </a:ln>
        </p:spPr>
      </p:pic>
      <p:pic>
        <p:nvPicPr>
          <p:cNvPr id="2019" name="Google Shape;2019;p187"/>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2020" name="Google Shape;2020;p187"/>
          <p:cNvPicPr preferRelativeResize="0"/>
          <p:nvPr/>
        </p:nvPicPr>
        <p:blipFill>
          <a:blip r:embed="rId6">
            <a:alphaModFix/>
          </a:blip>
          <a:stretch>
            <a:fillRect/>
          </a:stretch>
        </p:blipFill>
        <p:spPr>
          <a:xfrm>
            <a:off x="6904175" y="1088869"/>
            <a:ext cx="142647" cy="137160"/>
          </a:xfrm>
          <a:prstGeom prst="rect">
            <a:avLst/>
          </a:prstGeom>
          <a:noFill/>
          <a:ln>
            <a:noFill/>
          </a:ln>
        </p:spPr>
      </p:pic>
      <p:pic>
        <p:nvPicPr>
          <p:cNvPr id="2021" name="Google Shape;2021;p187"/>
          <p:cNvPicPr preferRelativeResize="0"/>
          <p:nvPr/>
        </p:nvPicPr>
        <p:blipFill>
          <a:blip r:embed="rId6">
            <a:alphaModFix/>
          </a:blip>
          <a:stretch>
            <a:fillRect/>
          </a:stretch>
        </p:blipFill>
        <p:spPr>
          <a:xfrm>
            <a:off x="6904175" y="1584694"/>
            <a:ext cx="142647" cy="137160"/>
          </a:xfrm>
          <a:prstGeom prst="rect">
            <a:avLst/>
          </a:prstGeom>
          <a:noFill/>
          <a:ln>
            <a:noFill/>
          </a:ln>
        </p:spPr>
      </p:pic>
      <p:pic>
        <p:nvPicPr>
          <p:cNvPr id="2022" name="Google Shape;2022;p187"/>
          <p:cNvPicPr preferRelativeResize="0"/>
          <p:nvPr/>
        </p:nvPicPr>
        <p:blipFill>
          <a:blip r:embed="rId6">
            <a:alphaModFix/>
          </a:blip>
          <a:stretch>
            <a:fillRect/>
          </a:stretch>
        </p:blipFill>
        <p:spPr>
          <a:xfrm>
            <a:off x="6904175" y="2079694"/>
            <a:ext cx="142647" cy="137160"/>
          </a:xfrm>
          <a:prstGeom prst="rect">
            <a:avLst/>
          </a:prstGeom>
          <a:noFill/>
          <a:ln>
            <a:noFill/>
          </a:ln>
        </p:spPr>
      </p:pic>
      <p:pic>
        <p:nvPicPr>
          <p:cNvPr id="2023" name="Google Shape;2023;p187"/>
          <p:cNvPicPr preferRelativeResize="0"/>
          <p:nvPr/>
        </p:nvPicPr>
        <p:blipFill>
          <a:blip r:embed="rId6">
            <a:alphaModFix/>
          </a:blip>
          <a:stretch>
            <a:fillRect/>
          </a:stretch>
        </p:blipFill>
        <p:spPr>
          <a:xfrm>
            <a:off x="6904175" y="2575444"/>
            <a:ext cx="142647" cy="137160"/>
          </a:xfrm>
          <a:prstGeom prst="rect">
            <a:avLst/>
          </a:prstGeom>
          <a:noFill/>
          <a:ln>
            <a:noFill/>
          </a:ln>
        </p:spPr>
      </p:pic>
      <p:pic>
        <p:nvPicPr>
          <p:cNvPr id="2024" name="Google Shape;2024;p187"/>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2025" name="Google Shape;2025;p187"/>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2026" name="Google Shape;2026;p187"/>
          <p:cNvSpPr txBox="1"/>
          <p:nvPr>
            <p:ph type="title"/>
          </p:nvPr>
        </p:nvSpPr>
        <p:spPr>
          <a:xfrm>
            <a:off x="2375284" y="154099"/>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integrated routing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88"/>
          <p:cNvSpPr txBox="1"/>
          <p:nvPr>
            <p:ph type="title"/>
          </p:nvPr>
        </p:nvSpPr>
        <p:spPr>
          <a:xfrm>
            <a:off x="1251725" y="61350"/>
            <a:ext cx="6515100" cy="72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 Cloud Native App Dev Challenge</a:t>
            </a:r>
            <a:endParaRPr/>
          </a:p>
        </p:txBody>
      </p:sp>
      <p:sp>
        <p:nvSpPr>
          <p:cNvPr id="2032" name="Google Shape;2032;p1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33" name="Google Shape;2033;p18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2034" name="Google Shape;2034;p188"/>
          <p:cNvPicPr preferRelativeResize="0"/>
          <p:nvPr/>
        </p:nvPicPr>
        <p:blipFill>
          <a:blip r:embed="rId3">
            <a:alphaModFix/>
          </a:blip>
          <a:stretch>
            <a:fillRect/>
          </a:stretch>
        </p:blipFill>
        <p:spPr>
          <a:xfrm>
            <a:off x="0" y="787050"/>
            <a:ext cx="9143998" cy="39310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189"/>
          <p:cNvSpPr/>
          <p:nvPr/>
        </p:nvSpPr>
        <p:spPr>
          <a:xfrm>
            <a:off x="1009800" y="690325"/>
            <a:ext cx="7112400" cy="23367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Value of OpenShift</a:t>
            </a:r>
            <a:endParaRPr b="1" sz="1100">
              <a:latin typeface="Overpass"/>
              <a:ea typeface="Overpass"/>
              <a:cs typeface="Overpass"/>
              <a:sym typeface="Overpass"/>
            </a:endParaRPr>
          </a:p>
        </p:txBody>
      </p:sp>
      <p:sp>
        <p:nvSpPr>
          <p:cNvPr id="2040" name="Google Shape;2040;p1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Functional Overview</a:t>
            </a:r>
            <a:endParaRPr>
              <a:solidFill>
                <a:srgbClr val="000000"/>
              </a:solidFill>
            </a:endParaRPr>
          </a:p>
        </p:txBody>
      </p:sp>
      <p:sp>
        <p:nvSpPr>
          <p:cNvPr id="2041" name="Google Shape;2041;p18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42" name="Google Shape;2042;p189"/>
          <p:cNvSpPr/>
          <p:nvPr/>
        </p:nvSpPr>
        <p:spPr>
          <a:xfrm>
            <a:off x="1259375" y="3632425"/>
            <a:ext cx="6625200" cy="426000"/>
          </a:xfrm>
          <a:prstGeom prst="rect">
            <a:avLst/>
          </a:prstGeom>
          <a:solidFill>
            <a:srgbClr val="0042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Red Hat Enterprise Linux | RHEL CoreOS</a:t>
            </a:r>
            <a:endParaRPr b="1" sz="1000">
              <a:solidFill>
                <a:srgbClr val="FFFFFF"/>
              </a:solidFill>
              <a:latin typeface="Overpass"/>
              <a:ea typeface="Overpass"/>
              <a:cs typeface="Overpass"/>
              <a:sym typeface="Overpass"/>
            </a:endParaRPr>
          </a:p>
        </p:txBody>
      </p:sp>
      <p:sp>
        <p:nvSpPr>
          <p:cNvPr id="2043" name="Google Shape;2043;p189"/>
          <p:cNvSpPr/>
          <p:nvPr/>
        </p:nvSpPr>
        <p:spPr>
          <a:xfrm>
            <a:off x="1259450" y="3116725"/>
            <a:ext cx="6625200" cy="426000"/>
          </a:xfrm>
          <a:prstGeom prst="rect">
            <a:avLst/>
          </a:prstGeom>
          <a:solidFill>
            <a:srgbClr val="4891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Kubernetes</a:t>
            </a:r>
            <a:endParaRPr b="1" sz="1100">
              <a:solidFill>
                <a:srgbClr val="FFFFFF"/>
              </a:solidFill>
              <a:latin typeface="Overpass"/>
              <a:ea typeface="Overpass"/>
              <a:cs typeface="Overpass"/>
              <a:sym typeface="Overpass"/>
            </a:endParaRPr>
          </a:p>
        </p:txBody>
      </p:sp>
      <p:sp>
        <p:nvSpPr>
          <p:cNvPr id="2044" name="Google Shape;2044;p189"/>
          <p:cNvSpPr/>
          <p:nvPr/>
        </p:nvSpPr>
        <p:spPr>
          <a:xfrm>
            <a:off x="1259375" y="2448625"/>
            <a:ext cx="6625200" cy="426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Automated Operations</a:t>
            </a:r>
            <a:endParaRPr b="1" sz="1100">
              <a:solidFill>
                <a:srgbClr val="FFFFFF"/>
              </a:solidFill>
              <a:latin typeface="Overpass"/>
              <a:ea typeface="Overpass"/>
              <a:cs typeface="Overpass"/>
              <a:sym typeface="Overpass"/>
            </a:endParaRPr>
          </a:p>
        </p:txBody>
      </p:sp>
      <p:grpSp>
        <p:nvGrpSpPr>
          <p:cNvPr id="2045" name="Google Shape;2045;p189"/>
          <p:cNvGrpSpPr/>
          <p:nvPr/>
        </p:nvGrpSpPr>
        <p:grpSpPr>
          <a:xfrm>
            <a:off x="1259404" y="987263"/>
            <a:ext cx="2103189" cy="1371657"/>
            <a:chOff x="4492875" y="3953195"/>
            <a:chExt cx="3270900" cy="1468584"/>
          </a:xfrm>
        </p:grpSpPr>
        <p:sp>
          <p:nvSpPr>
            <p:cNvPr id="2046" name="Google Shape;2046;p189"/>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2047" name="Google Shape;2047;p189"/>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Cluster Services</a:t>
              </a:r>
              <a:endParaRPr b="1" sz="1100">
                <a:solidFill>
                  <a:srgbClr val="FFFFFF"/>
                </a:solidFill>
                <a:latin typeface="Overpass"/>
                <a:ea typeface="Overpass"/>
                <a:cs typeface="Overpass"/>
                <a:sym typeface="Overpass"/>
              </a:endParaRPr>
            </a:p>
          </p:txBody>
        </p:sp>
      </p:grpSp>
      <p:sp>
        <p:nvSpPr>
          <p:cNvPr id="2048" name="Google Shape;2048;p189"/>
          <p:cNvSpPr/>
          <p:nvPr/>
        </p:nvSpPr>
        <p:spPr>
          <a:xfrm>
            <a:off x="1313128"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Monitoring, Logging, Registry, Router, Telemetry</a:t>
            </a:r>
            <a:endParaRPr b="1" sz="1100">
              <a:latin typeface="Overpass"/>
              <a:ea typeface="Overpass"/>
              <a:cs typeface="Overpass"/>
              <a:sym typeface="Overpass"/>
            </a:endParaRPr>
          </a:p>
        </p:txBody>
      </p:sp>
      <p:grpSp>
        <p:nvGrpSpPr>
          <p:cNvPr id="2049" name="Google Shape;2049;p189"/>
          <p:cNvGrpSpPr/>
          <p:nvPr/>
        </p:nvGrpSpPr>
        <p:grpSpPr>
          <a:xfrm>
            <a:off x="5781374" y="987263"/>
            <a:ext cx="2103189" cy="1371657"/>
            <a:chOff x="4492875" y="3953195"/>
            <a:chExt cx="3270900" cy="1468584"/>
          </a:xfrm>
        </p:grpSpPr>
        <p:sp>
          <p:nvSpPr>
            <p:cNvPr id="2050" name="Google Shape;2050;p189"/>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2051" name="Google Shape;2051;p189"/>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Developer Services</a:t>
              </a:r>
              <a:endParaRPr b="1" sz="1100">
                <a:solidFill>
                  <a:srgbClr val="FFFFFF"/>
                </a:solidFill>
                <a:latin typeface="Overpass"/>
                <a:ea typeface="Overpass"/>
                <a:cs typeface="Overpass"/>
                <a:sym typeface="Overpass"/>
              </a:endParaRPr>
            </a:p>
          </p:txBody>
        </p:sp>
      </p:grpSp>
      <p:sp>
        <p:nvSpPr>
          <p:cNvPr id="2052" name="Google Shape;2052;p189"/>
          <p:cNvSpPr/>
          <p:nvPr/>
        </p:nvSpPr>
        <p:spPr>
          <a:xfrm>
            <a:off x="5835180"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Dev Tools, </a:t>
            </a:r>
            <a:r>
              <a:rPr b="1" lang="en" sz="1100">
                <a:solidFill>
                  <a:schemeClr val="dk1"/>
                </a:solidFill>
                <a:latin typeface="Overpass"/>
                <a:ea typeface="Overpass"/>
                <a:cs typeface="Overpass"/>
                <a:sym typeface="Overpass"/>
              </a:rPr>
              <a:t>CI/CD, </a:t>
            </a:r>
            <a:r>
              <a:rPr b="1" lang="en" sz="1100">
                <a:latin typeface="Overpass"/>
                <a:ea typeface="Overpass"/>
                <a:cs typeface="Overpass"/>
                <a:sym typeface="Overpass"/>
              </a:rPr>
              <a:t>Automated Builds, IDE</a:t>
            </a:r>
            <a:endParaRPr b="1" sz="1100">
              <a:latin typeface="Overpass"/>
              <a:ea typeface="Overpass"/>
              <a:cs typeface="Overpass"/>
              <a:sym typeface="Overpass"/>
            </a:endParaRPr>
          </a:p>
        </p:txBody>
      </p:sp>
      <p:grpSp>
        <p:nvGrpSpPr>
          <p:cNvPr id="2053" name="Google Shape;2053;p189"/>
          <p:cNvGrpSpPr/>
          <p:nvPr/>
        </p:nvGrpSpPr>
        <p:grpSpPr>
          <a:xfrm>
            <a:off x="3525499" y="987263"/>
            <a:ext cx="2103189" cy="1371657"/>
            <a:chOff x="4492875" y="3953195"/>
            <a:chExt cx="3270900" cy="1468584"/>
          </a:xfrm>
        </p:grpSpPr>
        <p:sp>
          <p:nvSpPr>
            <p:cNvPr id="2054" name="Google Shape;2054;p189"/>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2055" name="Google Shape;2055;p189"/>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Application Services</a:t>
              </a:r>
              <a:endParaRPr b="1" sz="1100">
                <a:solidFill>
                  <a:srgbClr val="FFFFFF"/>
                </a:solidFill>
                <a:latin typeface="Overpass"/>
                <a:ea typeface="Overpass"/>
                <a:cs typeface="Overpass"/>
                <a:sym typeface="Overpass"/>
              </a:endParaRPr>
            </a:p>
          </p:txBody>
        </p:sp>
      </p:grpSp>
      <p:sp>
        <p:nvSpPr>
          <p:cNvPr id="2056" name="Google Shape;2056;p189"/>
          <p:cNvSpPr/>
          <p:nvPr/>
        </p:nvSpPr>
        <p:spPr>
          <a:xfrm>
            <a:off x="3579209"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Service Mesh, Serverless, Middleware/Runtimes, ISVs</a:t>
            </a:r>
            <a:endParaRPr b="1" sz="1100">
              <a:latin typeface="Overpass"/>
              <a:ea typeface="Overpass"/>
              <a:cs typeface="Overpass"/>
              <a:sym typeface="Overpass"/>
            </a:endParaRPr>
          </a:p>
        </p:txBody>
      </p:sp>
      <p:sp>
        <p:nvSpPr>
          <p:cNvPr id="2057" name="Google Shape;2057;p189"/>
          <p:cNvSpPr txBox="1"/>
          <p:nvPr/>
        </p:nvSpPr>
        <p:spPr>
          <a:xfrm>
            <a:off x="3308425" y="4175084"/>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verpass"/>
                <a:ea typeface="Overpass"/>
                <a:cs typeface="Overpass"/>
                <a:sym typeface="Overpass"/>
              </a:rPr>
              <a:t>CaaS</a:t>
            </a:r>
            <a:endParaRPr b="1" sz="1200">
              <a:latin typeface="Overpass"/>
              <a:ea typeface="Overpass"/>
              <a:cs typeface="Overpass"/>
              <a:sym typeface="Overpass"/>
            </a:endParaRPr>
          </a:p>
        </p:txBody>
      </p:sp>
      <p:cxnSp>
        <p:nvCxnSpPr>
          <p:cNvPr id="2058" name="Google Shape;2058;p189"/>
          <p:cNvCxnSpPr/>
          <p:nvPr/>
        </p:nvCxnSpPr>
        <p:spPr>
          <a:xfrm rot="10800000">
            <a:off x="3860973"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2059" name="Google Shape;2059;p189"/>
          <p:cNvSpPr txBox="1"/>
          <p:nvPr/>
        </p:nvSpPr>
        <p:spPr>
          <a:xfrm>
            <a:off x="4309223" y="4178808"/>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PaaS</a:t>
            </a:r>
            <a:endParaRPr b="1" sz="1100">
              <a:latin typeface="Overpass"/>
              <a:ea typeface="Overpass"/>
              <a:cs typeface="Overpass"/>
              <a:sym typeface="Overpass"/>
            </a:endParaRPr>
          </a:p>
        </p:txBody>
      </p:sp>
      <p:sp>
        <p:nvSpPr>
          <p:cNvPr id="2060" name="Google Shape;2060;p189"/>
          <p:cNvSpPr txBox="1"/>
          <p:nvPr/>
        </p:nvSpPr>
        <p:spPr>
          <a:xfrm>
            <a:off x="470950" y="4178808"/>
            <a:ext cx="20106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Best IT Ops Experience</a:t>
            </a:r>
            <a:endParaRPr b="1" sz="1100">
              <a:latin typeface="Overpass"/>
              <a:ea typeface="Overpass"/>
              <a:cs typeface="Overpass"/>
              <a:sym typeface="Overpass"/>
            </a:endParaRPr>
          </a:p>
        </p:txBody>
      </p:sp>
      <p:sp>
        <p:nvSpPr>
          <p:cNvPr id="2061" name="Google Shape;2061;p189"/>
          <p:cNvSpPr txBox="1"/>
          <p:nvPr/>
        </p:nvSpPr>
        <p:spPr>
          <a:xfrm>
            <a:off x="6368129" y="4178808"/>
            <a:ext cx="2327100" cy="3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latin typeface="Overpass"/>
                <a:ea typeface="Overpass"/>
                <a:cs typeface="Overpass"/>
                <a:sym typeface="Overpass"/>
              </a:rPr>
              <a:t>Best Developer Experience</a:t>
            </a:r>
            <a:endParaRPr b="1" sz="1100">
              <a:latin typeface="Overpass"/>
              <a:ea typeface="Overpass"/>
              <a:cs typeface="Overpass"/>
              <a:sym typeface="Overpass"/>
            </a:endParaRPr>
          </a:p>
        </p:txBody>
      </p:sp>
      <p:cxnSp>
        <p:nvCxnSpPr>
          <p:cNvPr id="2062" name="Google Shape;2062;p189"/>
          <p:cNvCxnSpPr/>
          <p:nvPr/>
        </p:nvCxnSpPr>
        <p:spPr>
          <a:xfrm rot="10800000">
            <a:off x="4859062"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2063" name="Google Shape;2063;p189"/>
          <p:cNvSpPr txBox="1"/>
          <p:nvPr/>
        </p:nvSpPr>
        <p:spPr>
          <a:xfrm>
            <a:off x="5287682" y="4178808"/>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FaaS</a:t>
            </a:r>
            <a:endParaRPr b="1" sz="1100">
              <a:latin typeface="Overpass"/>
              <a:ea typeface="Overpass"/>
              <a:cs typeface="Overpass"/>
              <a:sym typeface="Overpas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190"/>
          <p:cNvSpPr txBox="1"/>
          <p:nvPr>
            <p:ph type="title"/>
          </p:nvPr>
        </p:nvSpPr>
        <p:spPr>
          <a:xfrm>
            <a:off x="1314450" y="268480"/>
            <a:ext cx="6515100" cy="57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800">
                <a:latin typeface="Overpass"/>
                <a:ea typeface="Overpass"/>
                <a:cs typeface="Overpass"/>
                <a:sym typeface="Overpass"/>
              </a:rPr>
              <a:t>FULL STACK AUTOMATED INSTALL</a:t>
            </a:r>
            <a:endParaRPr b="1" sz="2800">
              <a:latin typeface="Overpass"/>
              <a:ea typeface="Overpass"/>
              <a:cs typeface="Overpass"/>
              <a:sym typeface="Overpass"/>
            </a:endParaRPr>
          </a:p>
        </p:txBody>
      </p:sp>
      <p:sp>
        <p:nvSpPr>
          <p:cNvPr id="2069" name="Google Shape;2069;p190"/>
          <p:cNvSpPr/>
          <p:nvPr/>
        </p:nvSpPr>
        <p:spPr>
          <a:xfrm>
            <a:off x="5266425" y="1134775"/>
            <a:ext cx="2467500" cy="3368400"/>
          </a:xfrm>
          <a:prstGeom prst="rect">
            <a:avLst/>
          </a:prstGeom>
          <a:solidFill>
            <a:srgbClr val="A30000"/>
          </a:solidFill>
          <a:ln cap="flat" cmpd="sng" w="28575">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0"/>
          <p:cNvSpPr/>
          <p:nvPr/>
        </p:nvSpPr>
        <p:spPr>
          <a:xfrm>
            <a:off x="5372450" y="3022850"/>
            <a:ext cx="2255400" cy="11208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OPERATING SYSTEM</a:t>
            </a:r>
            <a:endParaRPr sz="1400">
              <a:solidFill>
                <a:srgbClr val="FFFFFF"/>
              </a:solidFill>
              <a:latin typeface="Overpass"/>
              <a:ea typeface="Overpass"/>
              <a:cs typeface="Overpass"/>
              <a:sym typeface="Overpass"/>
            </a:endParaRPr>
          </a:p>
        </p:txBody>
      </p:sp>
      <p:sp>
        <p:nvSpPr>
          <p:cNvPr id="2071" name="Google Shape;2071;p190"/>
          <p:cNvSpPr/>
          <p:nvPr/>
        </p:nvSpPr>
        <p:spPr>
          <a:xfrm>
            <a:off x="1410060" y="2641850"/>
            <a:ext cx="2255400" cy="13665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OPERATING SYSTEM</a:t>
            </a:r>
            <a:endParaRPr sz="1400">
              <a:solidFill>
                <a:srgbClr val="FFFFFF"/>
              </a:solidFill>
              <a:latin typeface="Overpass"/>
              <a:ea typeface="Overpass"/>
              <a:cs typeface="Overpass"/>
              <a:sym typeface="Overpass"/>
            </a:endParaRPr>
          </a:p>
        </p:txBody>
      </p:sp>
      <p:sp>
        <p:nvSpPr>
          <p:cNvPr id="2072" name="Google Shape;2072;p190"/>
          <p:cNvSpPr/>
          <p:nvPr/>
        </p:nvSpPr>
        <p:spPr>
          <a:xfrm>
            <a:off x="1410060" y="1114550"/>
            <a:ext cx="2255400" cy="1366500"/>
          </a:xfrm>
          <a:prstGeom prst="rect">
            <a:avLst/>
          </a:prstGeom>
          <a:solidFill>
            <a:srgbClr val="0084D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OPENSHIFT PLATFORM</a:t>
            </a:r>
            <a:endParaRPr sz="1400">
              <a:solidFill>
                <a:srgbClr val="FFFFFF"/>
              </a:solidFill>
              <a:latin typeface="Overpass"/>
              <a:ea typeface="Overpass"/>
              <a:cs typeface="Overpass"/>
              <a:sym typeface="Overpass"/>
            </a:endParaRPr>
          </a:p>
        </p:txBody>
      </p:sp>
      <p:pic>
        <p:nvPicPr>
          <p:cNvPr id="2073" name="Google Shape;2073;p190"/>
          <p:cNvPicPr preferRelativeResize="0"/>
          <p:nvPr/>
        </p:nvPicPr>
        <p:blipFill>
          <a:blip r:embed="rId3">
            <a:alphaModFix/>
          </a:blip>
          <a:stretch>
            <a:fillRect/>
          </a:stretch>
        </p:blipFill>
        <p:spPr>
          <a:xfrm>
            <a:off x="2200162" y="1582350"/>
            <a:ext cx="675225" cy="675225"/>
          </a:xfrm>
          <a:prstGeom prst="rect">
            <a:avLst/>
          </a:prstGeom>
          <a:noFill/>
          <a:ln>
            <a:noFill/>
          </a:ln>
        </p:spPr>
      </p:pic>
      <p:pic>
        <p:nvPicPr>
          <p:cNvPr id="2074" name="Google Shape;2074;p190"/>
          <p:cNvPicPr preferRelativeResize="0"/>
          <p:nvPr/>
        </p:nvPicPr>
        <p:blipFill rotWithShape="1">
          <a:blip r:embed="rId4">
            <a:alphaModFix/>
          </a:blip>
          <a:srcRect b="0" l="0" r="65751" t="0"/>
          <a:stretch/>
        </p:blipFill>
        <p:spPr>
          <a:xfrm>
            <a:off x="2177773" y="3177386"/>
            <a:ext cx="719981" cy="675225"/>
          </a:xfrm>
          <a:prstGeom prst="rect">
            <a:avLst/>
          </a:prstGeom>
          <a:noFill/>
          <a:ln>
            <a:noFill/>
          </a:ln>
        </p:spPr>
      </p:pic>
      <p:sp>
        <p:nvSpPr>
          <p:cNvPr id="2075" name="Google Shape;2075;p190"/>
          <p:cNvSpPr/>
          <p:nvPr/>
        </p:nvSpPr>
        <p:spPr>
          <a:xfrm>
            <a:off x="5372460" y="1266950"/>
            <a:ext cx="2255400" cy="13665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OPENSHIFT PLATFORM</a:t>
            </a:r>
            <a:endParaRPr sz="1400">
              <a:solidFill>
                <a:srgbClr val="FFFFFF"/>
              </a:solidFill>
              <a:latin typeface="Overpass"/>
              <a:ea typeface="Overpass"/>
              <a:cs typeface="Overpass"/>
              <a:sym typeface="Overpass"/>
            </a:endParaRPr>
          </a:p>
        </p:txBody>
      </p:sp>
      <p:pic>
        <p:nvPicPr>
          <p:cNvPr id="2076" name="Google Shape;2076;p190"/>
          <p:cNvPicPr preferRelativeResize="0"/>
          <p:nvPr/>
        </p:nvPicPr>
        <p:blipFill>
          <a:blip r:embed="rId3">
            <a:alphaModFix/>
          </a:blip>
          <a:stretch>
            <a:fillRect/>
          </a:stretch>
        </p:blipFill>
        <p:spPr>
          <a:xfrm>
            <a:off x="6162562" y="1734750"/>
            <a:ext cx="675225" cy="675225"/>
          </a:xfrm>
          <a:prstGeom prst="rect">
            <a:avLst/>
          </a:prstGeom>
          <a:noFill/>
          <a:ln>
            <a:noFill/>
          </a:ln>
        </p:spPr>
      </p:pic>
      <p:pic>
        <p:nvPicPr>
          <p:cNvPr id="2077" name="Google Shape;2077;p190"/>
          <p:cNvPicPr preferRelativeResize="0"/>
          <p:nvPr/>
        </p:nvPicPr>
        <p:blipFill rotWithShape="1">
          <a:blip r:embed="rId4">
            <a:alphaModFix/>
          </a:blip>
          <a:srcRect b="0" l="0" r="65751" t="0"/>
          <a:stretch/>
        </p:blipFill>
        <p:spPr>
          <a:xfrm>
            <a:off x="5442665" y="3510925"/>
            <a:ext cx="496175" cy="465325"/>
          </a:xfrm>
          <a:prstGeom prst="rect">
            <a:avLst/>
          </a:prstGeom>
          <a:noFill/>
          <a:ln>
            <a:noFill/>
          </a:ln>
        </p:spPr>
      </p:pic>
      <p:pic>
        <p:nvPicPr>
          <p:cNvPr id="2078" name="Google Shape;2078;p190"/>
          <p:cNvPicPr preferRelativeResize="0"/>
          <p:nvPr/>
        </p:nvPicPr>
        <p:blipFill>
          <a:blip r:embed="rId5">
            <a:alphaModFix/>
          </a:blip>
          <a:stretch>
            <a:fillRect/>
          </a:stretch>
        </p:blipFill>
        <p:spPr>
          <a:xfrm rot="-2700060">
            <a:off x="6751486" y="2620644"/>
            <a:ext cx="406562" cy="406562"/>
          </a:xfrm>
          <a:prstGeom prst="rect">
            <a:avLst/>
          </a:prstGeom>
          <a:noFill/>
          <a:ln>
            <a:noFill/>
          </a:ln>
        </p:spPr>
      </p:pic>
      <p:pic>
        <p:nvPicPr>
          <p:cNvPr id="2079" name="Google Shape;2079;p190"/>
          <p:cNvPicPr preferRelativeResize="0"/>
          <p:nvPr/>
        </p:nvPicPr>
        <p:blipFill>
          <a:blip r:embed="rId5">
            <a:alphaModFix/>
          </a:blip>
          <a:stretch>
            <a:fillRect/>
          </a:stretch>
        </p:blipFill>
        <p:spPr>
          <a:xfrm rot="-2700060">
            <a:off x="6317206" y="2620644"/>
            <a:ext cx="406562" cy="406562"/>
          </a:xfrm>
          <a:prstGeom prst="rect">
            <a:avLst/>
          </a:prstGeom>
          <a:noFill/>
          <a:ln>
            <a:noFill/>
          </a:ln>
        </p:spPr>
      </p:pic>
      <p:pic>
        <p:nvPicPr>
          <p:cNvPr id="2080" name="Google Shape;2080;p190"/>
          <p:cNvPicPr preferRelativeResize="0"/>
          <p:nvPr/>
        </p:nvPicPr>
        <p:blipFill>
          <a:blip r:embed="rId5">
            <a:alphaModFix/>
          </a:blip>
          <a:stretch>
            <a:fillRect/>
          </a:stretch>
        </p:blipFill>
        <p:spPr>
          <a:xfrm rot="-2700060">
            <a:off x="5882927" y="2620644"/>
            <a:ext cx="406562" cy="406562"/>
          </a:xfrm>
          <a:prstGeom prst="rect">
            <a:avLst/>
          </a:prstGeom>
          <a:noFill/>
          <a:ln>
            <a:noFill/>
          </a:ln>
        </p:spPr>
      </p:pic>
      <p:sp>
        <p:nvSpPr>
          <p:cNvPr id="2081" name="Google Shape;2081;p190"/>
          <p:cNvSpPr txBox="1"/>
          <p:nvPr/>
        </p:nvSpPr>
        <p:spPr>
          <a:xfrm>
            <a:off x="5442675" y="745675"/>
            <a:ext cx="21852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C5000B"/>
                </a:solidFill>
                <a:latin typeface="Overpass SemiBold"/>
                <a:ea typeface="Overpass SemiBold"/>
                <a:cs typeface="Overpass SemiBold"/>
                <a:sym typeface="Overpass SemiBold"/>
              </a:rPr>
              <a:t>OPENSHIFT 4</a:t>
            </a:r>
            <a:endParaRPr sz="1400">
              <a:solidFill>
                <a:srgbClr val="C5000B"/>
              </a:solidFill>
              <a:latin typeface="Overpass SemiBold"/>
              <a:ea typeface="Overpass SemiBold"/>
              <a:cs typeface="Overpass SemiBold"/>
              <a:sym typeface="Overpass SemiBold"/>
            </a:endParaRPr>
          </a:p>
        </p:txBody>
      </p:sp>
      <p:sp>
        <p:nvSpPr>
          <p:cNvPr id="2082" name="Google Shape;2082;p190"/>
          <p:cNvSpPr txBox="1"/>
          <p:nvPr/>
        </p:nvSpPr>
        <p:spPr>
          <a:xfrm>
            <a:off x="1782001" y="745675"/>
            <a:ext cx="17121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Overpass SemiBold"/>
                <a:ea typeface="Overpass SemiBold"/>
                <a:cs typeface="Overpass SemiBold"/>
                <a:sym typeface="Overpass SemiBold"/>
              </a:rPr>
              <a:t>OPENSHIFT 3</a:t>
            </a:r>
            <a:endParaRPr sz="1400">
              <a:latin typeface="Overpass SemiBold"/>
              <a:ea typeface="Overpass SemiBold"/>
              <a:cs typeface="Overpass SemiBold"/>
              <a:sym typeface="Overpass SemiBold"/>
            </a:endParaRPr>
          </a:p>
        </p:txBody>
      </p:sp>
      <p:pic>
        <p:nvPicPr>
          <p:cNvPr id="2083" name="Google Shape;2083;p190"/>
          <p:cNvPicPr preferRelativeResize="0"/>
          <p:nvPr/>
        </p:nvPicPr>
        <p:blipFill>
          <a:blip r:embed="rId6">
            <a:alphaModFix/>
          </a:blip>
          <a:stretch>
            <a:fillRect/>
          </a:stretch>
        </p:blipFill>
        <p:spPr>
          <a:xfrm>
            <a:off x="6027323" y="3514829"/>
            <a:ext cx="1479193" cy="512400"/>
          </a:xfrm>
          <a:prstGeom prst="rect">
            <a:avLst/>
          </a:prstGeom>
          <a:noFill/>
          <a:ln>
            <a:noFill/>
          </a:ln>
        </p:spPr>
      </p:pic>
      <p:pic>
        <p:nvPicPr>
          <p:cNvPr id="2084" name="Google Shape;2084;p190"/>
          <p:cNvPicPr preferRelativeResize="0"/>
          <p:nvPr/>
        </p:nvPicPr>
        <p:blipFill rotWithShape="1">
          <a:blip r:embed="rId7">
            <a:alphaModFix/>
          </a:blip>
          <a:srcRect b="36201" l="622" r="622" t="15127"/>
          <a:stretch/>
        </p:blipFill>
        <p:spPr>
          <a:xfrm>
            <a:off x="5266400" y="4160750"/>
            <a:ext cx="2467500" cy="342300"/>
          </a:xfrm>
          <a:prstGeom prst="rect">
            <a:avLst/>
          </a:prstGeom>
          <a:noFill/>
          <a:ln>
            <a:noFill/>
          </a:ln>
        </p:spPr>
      </p:pic>
      <p:sp>
        <p:nvSpPr>
          <p:cNvPr id="2085" name="Google Shape;2085;p190"/>
          <p:cNvSpPr txBox="1"/>
          <p:nvPr/>
        </p:nvSpPr>
        <p:spPr>
          <a:xfrm>
            <a:off x="1410050" y="4485934"/>
            <a:ext cx="2255400" cy="19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latin typeface="Overpass"/>
                <a:ea typeface="Overpass"/>
                <a:cs typeface="Overpass"/>
                <a:sym typeface="Overpass"/>
              </a:rPr>
              <a:t>INFRASTRUCTURE</a:t>
            </a:r>
            <a:endParaRPr sz="1400">
              <a:solidFill>
                <a:srgbClr val="666666"/>
              </a:solidFill>
              <a:latin typeface="Overpass"/>
              <a:ea typeface="Overpass"/>
              <a:cs typeface="Overpass"/>
              <a:sym typeface="Overpass"/>
            </a:endParaRPr>
          </a:p>
        </p:txBody>
      </p:sp>
      <p:pic>
        <p:nvPicPr>
          <p:cNvPr id="2086" name="Google Shape;2086;p190"/>
          <p:cNvPicPr preferRelativeResize="0"/>
          <p:nvPr/>
        </p:nvPicPr>
        <p:blipFill rotWithShape="1">
          <a:blip r:embed="rId7">
            <a:alphaModFix/>
          </a:blip>
          <a:srcRect b="36201" l="622" r="622" t="15127"/>
          <a:stretch/>
        </p:blipFill>
        <p:spPr>
          <a:xfrm>
            <a:off x="1157959" y="4143634"/>
            <a:ext cx="2778900" cy="342300"/>
          </a:xfrm>
          <a:prstGeom prst="rect">
            <a:avLst/>
          </a:prstGeom>
          <a:noFill/>
          <a:ln>
            <a:noFill/>
          </a:ln>
          <a:effectLst>
            <a:outerShdw blurRad="57150" rotWithShape="0" algn="bl" dir="5400000" dist="19050">
              <a:srgbClr val="000000">
                <a:alpha val="50000"/>
              </a:srgbClr>
            </a:outerShdw>
          </a:effectLst>
        </p:spPr>
      </p:pic>
      <p:cxnSp>
        <p:nvCxnSpPr>
          <p:cNvPr id="2087" name="Google Shape;2087;p190"/>
          <p:cNvCxnSpPr/>
          <p:nvPr/>
        </p:nvCxnSpPr>
        <p:spPr>
          <a:xfrm>
            <a:off x="1157950" y="2558275"/>
            <a:ext cx="2694000" cy="0"/>
          </a:xfrm>
          <a:prstGeom prst="straightConnector1">
            <a:avLst/>
          </a:prstGeom>
          <a:noFill/>
          <a:ln cap="flat" cmpd="sng" w="19050">
            <a:solidFill>
              <a:srgbClr val="000000"/>
            </a:solidFill>
            <a:prstDash val="dash"/>
            <a:round/>
            <a:headEnd len="med" w="med" type="none"/>
            <a:tailEnd len="med" w="med" type="none"/>
          </a:ln>
        </p:spPr>
      </p:cxnSp>
      <p:cxnSp>
        <p:nvCxnSpPr>
          <p:cNvPr id="2088" name="Google Shape;2088;p190"/>
          <p:cNvCxnSpPr/>
          <p:nvPr/>
        </p:nvCxnSpPr>
        <p:spPr>
          <a:xfrm>
            <a:off x="1157950" y="4097050"/>
            <a:ext cx="2694000" cy="0"/>
          </a:xfrm>
          <a:prstGeom prst="straightConnector1">
            <a:avLst/>
          </a:prstGeom>
          <a:noFill/>
          <a:ln cap="flat" cmpd="sng" w="19050">
            <a:solidFill>
              <a:srgbClr val="000000"/>
            </a:solidFill>
            <a:prstDash val="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1161" name="Google Shape;1161;p155"/>
          <p:cNvGrpSpPr/>
          <p:nvPr/>
        </p:nvGrpSpPr>
        <p:grpSpPr>
          <a:xfrm>
            <a:off x="5405500" y="1295238"/>
            <a:ext cx="1506300" cy="1645875"/>
            <a:chOff x="4857000" y="1626000"/>
            <a:chExt cx="1506300" cy="1645875"/>
          </a:xfrm>
        </p:grpSpPr>
        <p:sp>
          <p:nvSpPr>
            <p:cNvPr id="1162" name="Google Shape;1162;p155"/>
            <p:cNvSpPr/>
            <p:nvPr/>
          </p:nvSpPr>
          <p:spPr>
            <a:xfrm>
              <a:off x="4857000" y="2912175"/>
              <a:ext cx="1506300" cy="359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Container Host</a:t>
              </a:r>
              <a:endParaRPr sz="1000">
                <a:solidFill>
                  <a:srgbClr val="FFFFFF"/>
                </a:solidFill>
                <a:latin typeface="Overpass"/>
                <a:ea typeface="Overpass"/>
                <a:cs typeface="Overpass"/>
                <a:sym typeface="Overpass"/>
              </a:endParaRPr>
            </a:p>
          </p:txBody>
        </p:sp>
        <p:sp>
          <p:nvSpPr>
            <p:cNvPr id="1163" name="Google Shape;1163;p155"/>
            <p:cNvSpPr/>
            <p:nvPr/>
          </p:nvSpPr>
          <p:spPr>
            <a:xfrm>
              <a:off x="4857000" y="1626000"/>
              <a:ext cx="1506300" cy="12576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74E13"/>
                  </a:solidFill>
                  <a:latin typeface="Overpass"/>
                  <a:ea typeface="Overpass"/>
                  <a:cs typeface="Overpass"/>
                  <a:sym typeface="Overpass"/>
                </a:rPr>
                <a:t>Container</a:t>
              </a:r>
              <a:endParaRPr sz="1000">
                <a:solidFill>
                  <a:srgbClr val="274E13"/>
                </a:solidFill>
                <a:latin typeface="Overpass"/>
                <a:ea typeface="Overpass"/>
                <a:cs typeface="Overpass"/>
                <a:sym typeface="Overpass"/>
              </a:endParaRPr>
            </a:p>
          </p:txBody>
        </p:sp>
        <p:sp>
          <p:nvSpPr>
            <p:cNvPr id="1164" name="Google Shape;1164;p155"/>
            <p:cNvSpPr/>
            <p:nvPr/>
          </p:nvSpPr>
          <p:spPr>
            <a:xfrm>
              <a:off x="4921500" y="2029079"/>
              <a:ext cx="1377300" cy="359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1165" name="Google Shape;1165;p155"/>
            <p:cNvSpPr/>
            <p:nvPr/>
          </p:nvSpPr>
          <p:spPr>
            <a:xfrm>
              <a:off x="4921500" y="2453077"/>
              <a:ext cx="1377300" cy="359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grpSp>
      <p:grpSp>
        <p:nvGrpSpPr>
          <p:cNvPr id="1166" name="Google Shape;1166;p155"/>
          <p:cNvGrpSpPr/>
          <p:nvPr/>
        </p:nvGrpSpPr>
        <p:grpSpPr>
          <a:xfrm>
            <a:off x="1946375" y="1295266"/>
            <a:ext cx="1506300" cy="1645818"/>
            <a:chOff x="2838075" y="1626000"/>
            <a:chExt cx="1506300" cy="1661100"/>
          </a:xfrm>
        </p:grpSpPr>
        <p:sp>
          <p:nvSpPr>
            <p:cNvPr id="1167" name="Google Shape;1167;p155"/>
            <p:cNvSpPr/>
            <p:nvPr/>
          </p:nvSpPr>
          <p:spPr>
            <a:xfrm>
              <a:off x="2838075" y="1626000"/>
              <a:ext cx="1506300" cy="1661100"/>
            </a:xfrm>
            <a:prstGeom prst="rect">
              <a:avLst/>
            </a:prstGeom>
            <a:solidFill>
              <a:srgbClr val="B4A7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124D"/>
                  </a:solidFill>
                  <a:latin typeface="Overpass"/>
                  <a:ea typeface="Overpass"/>
                  <a:cs typeface="Overpass"/>
                  <a:sym typeface="Overpass"/>
                </a:rPr>
                <a:t>Virtual Machine</a:t>
              </a:r>
              <a:endParaRPr sz="1000">
                <a:solidFill>
                  <a:srgbClr val="20124D"/>
                </a:solidFill>
                <a:latin typeface="Overpass"/>
                <a:ea typeface="Overpass"/>
                <a:cs typeface="Overpass"/>
                <a:sym typeface="Overpass"/>
              </a:endParaRPr>
            </a:p>
          </p:txBody>
        </p:sp>
        <p:sp>
          <p:nvSpPr>
            <p:cNvPr id="1168" name="Google Shape;1168;p155"/>
            <p:cNvSpPr/>
            <p:nvPr/>
          </p:nvSpPr>
          <p:spPr>
            <a:xfrm>
              <a:off x="2927025" y="2051527"/>
              <a:ext cx="1328400" cy="359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1169" name="Google Shape;1169;p155"/>
            <p:cNvSpPr/>
            <p:nvPr/>
          </p:nvSpPr>
          <p:spPr>
            <a:xfrm>
              <a:off x="2927025" y="2445338"/>
              <a:ext cx="1328400" cy="359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sp>
          <p:nvSpPr>
            <p:cNvPr id="1170" name="Google Shape;1170;p155"/>
            <p:cNvSpPr/>
            <p:nvPr/>
          </p:nvSpPr>
          <p:spPr>
            <a:xfrm>
              <a:off x="2927025" y="2842365"/>
              <a:ext cx="1328400" cy="3597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Operating System</a:t>
              </a:r>
              <a:endParaRPr sz="900">
                <a:solidFill>
                  <a:srgbClr val="FFFFFF"/>
                </a:solidFill>
                <a:latin typeface="Overpass"/>
                <a:ea typeface="Overpass"/>
                <a:cs typeface="Overpass"/>
                <a:sym typeface="Overpass"/>
              </a:endParaRPr>
            </a:p>
          </p:txBody>
        </p:sp>
      </p:grpSp>
      <p:sp>
        <p:nvSpPr>
          <p:cNvPr id="1171" name="Google Shape;1171;p155"/>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000000"/>
                </a:solidFill>
                <a:latin typeface="Overpass"/>
                <a:ea typeface="Overpass"/>
                <a:cs typeface="Overpass"/>
                <a:sym typeface="Overpass"/>
              </a:rPr>
              <a:t>VIRTUAL MACHINES AND CONTAINERS</a:t>
            </a:r>
            <a:endParaRPr sz="2800">
              <a:solidFill>
                <a:srgbClr val="000000"/>
              </a:solidFill>
              <a:latin typeface="Overpass"/>
              <a:ea typeface="Overpass"/>
              <a:cs typeface="Overpass"/>
              <a:sym typeface="Overpass"/>
            </a:endParaRPr>
          </a:p>
        </p:txBody>
      </p:sp>
      <p:grpSp>
        <p:nvGrpSpPr>
          <p:cNvPr id="1172" name="Google Shape;1172;p155"/>
          <p:cNvGrpSpPr/>
          <p:nvPr/>
        </p:nvGrpSpPr>
        <p:grpSpPr>
          <a:xfrm>
            <a:off x="1654563" y="3096950"/>
            <a:ext cx="2719513" cy="1451700"/>
            <a:chOff x="1730763" y="3249350"/>
            <a:chExt cx="2719513" cy="1451700"/>
          </a:xfrm>
        </p:grpSpPr>
        <p:sp>
          <p:nvSpPr>
            <p:cNvPr id="1173" name="Google Shape;1173;p155"/>
            <p:cNvSpPr txBox="1"/>
            <p:nvPr/>
          </p:nvSpPr>
          <p:spPr>
            <a:xfrm>
              <a:off x="1963575" y="3249350"/>
              <a:ext cx="2486700" cy="14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00000"/>
                  </a:solidFill>
                  <a:latin typeface="Overpass"/>
                  <a:ea typeface="Overpass"/>
                  <a:cs typeface="Overpass"/>
                  <a:sym typeface="Overpass"/>
                </a:rPr>
                <a:t>VM Isolation</a:t>
              </a:r>
              <a:endParaRPr sz="16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1600">
                  <a:solidFill>
                    <a:srgbClr val="000000"/>
                  </a:solidFill>
                  <a:latin typeface="Overpass"/>
                  <a:ea typeface="Overpass"/>
                  <a:cs typeface="Overpass"/>
                  <a:sym typeface="Overpass"/>
                </a:rPr>
                <a:t>Complete OS</a:t>
              </a:r>
              <a:endParaRPr sz="1600">
                <a:latin typeface="Overpass"/>
                <a:ea typeface="Overpass"/>
                <a:cs typeface="Overpass"/>
                <a:sym typeface="Overpass"/>
              </a:endParaRPr>
            </a:p>
            <a:p>
              <a:pPr indent="0" lvl="0" marL="0" rtl="0" algn="l">
                <a:lnSpc>
                  <a:spcPct val="115000"/>
                </a:lnSpc>
                <a:spcBef>
                  <a:spcPts val="0"/>
                </a:spcBef>
                <a:spcAft>
                  <a:spcPts val="0"/>
                </a:spcAft>
                <a:buNone/>
              </a:pPr>
              <a:r>
                <a:rPr lang="en" sz="1600">
                  <a:latin typeface="Overpass"/>
                  <a:ea typeface="Overpass"/>
                  <a:cs typeface="Overpass"/>
                  <a:sym typeface="Overpass"/>
                </a:rPr>
                <a:t>Static Compute</a:t>
              </a:r>
              <a:endParaRPr sz="1600">
                <a:latin typeface="Overpass"/>
                <a:ea typeface="Overpass"/>
                <a:cs typeface="Overpass"/>
                <a:sym typeface="Overpass"/>
              </a:endParaRPr>
            </a:p>
            <a:p>
              <a:pPr indent="0" lvl="0" marL="0" rtl="0" algn="l">
                <a:lnSpc>
                  <a:spcPct val="115000"/>
                </a:lnSpc>
                <a:spcBef>
                  <a:spcPts val="0"/>
                </a:spcBef>
                <a:spcAft>
                  <a:spcPts val="0"/>
                </a:spcAft>
                <a:buNone/>
              </a:pPr>
              <a:r>
                <a:rPr lang="en" sz="1600">
                  <a:solidFill>
                    <a:srgbClr val="000000"/>
                  </a:solidFill>
                  <a:latin typeface="Overpass"/>
                  <a:ea typeface="Overpass"/>
                  <a:cs typeface="Overpass"/>
                  <a:sym typeface="Overpass"/>
                </a:rPr>
                <a:t>Static </a:t>
              </a:r>
              <a:r>
                <a:rPr lang="en" sz="1600">
                  <a:latin typeface="Overpass"/>
                  <a:ea typeface="Overpass"/>
                  <a:cs typeface="Overpass"/>
                  <a:sym typeface="Overpass"/>
                </a:rPr>
                <a:t>Memory</a:t>
              </a:r>
              <a:endParaRPr sz="1600">
                <a:latin typeface="Overpass"/>
                <a:ea typeface="Overpass"/>
                <a:cs typeface="Overpass"/>
                <a:sym typeface="Overpass"/>
              </a:endParaRPr>
            </a:p>
            <a:p>
              <a:pPr indent="0" lvl="0" marL="0" rtl="0" algn="l">
                <a:lnSpc>
                  <a:spcPct val="115000"/>
                </a:lnSpc>
                <a:spcBef>
                  <a:spcPts val="0"/>
                </a:spcBef>
                <a:spcAft>
                  <a:spcPts val="0"/>
                </a:spcAft>
                <a:buNone/>
              </a:pPr>
              <a:r>
                <a:rPr lang="en" sz="1600">
                  <a:latin typeface="Overpass"/>
                  <a:ea typeface="Overpass"/>
                  <a:cs typeface="Overpass"/>
                  <a:sym typeface="Overpass"/>
                </a:rPr>
                <a:t>High Resource Usage</a:t>
              </a:r>
              <a:endParaRPr sz="1600">
                <a:latin typeface="Overpass"/>
                <a:ea typeface="Overpass"/>
                <a:cs typeface="Overpass"/>
                <a:sym typeface="Overpass"/>
              </a:endParaRPr>
            </a:p>
          </p:txBody>
        </p:sp>
        <p:sp>
          <p:nvSpPr>
            <p:cNvPr id="1174" name="Google Shape;1174;p155"/>
            <p:cNvSpPr/>
            <p:nvPr/>
          </p:nvSpPr>
          <p:spPr>
            <a:xfrm>
              <a:off x="1730763" y="3342154"/>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5"/>
            <p:cNvSpPr/>
            <p:nvPr/>
          </p:nvSpPr>
          <p:spPr>
            <a:xfrm>
              <a:off x="1730763" y="3619014"/>
              <a:ext cx="251400" cy="251400"/>
            </a:xfrm>
            <a:prstGeom prst="mathMinus">
              <a:avLst>
                <a:gd fmla="val 23520" name="adj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5"/>
            <p:cNvSpPr/>
            <p:nvPr/>
          </p:nvSpPr>
          <p:spPr>
            <a:xfrm>
              <a:off x="1730763" y="3895873"/>
              <a:ext cx="251400" cy="251400"/>
            </a:xfrm>
            <a:prstGeom prst="mathMinus">
              <a:avLst>
                <a:gd fmla="val 23520" name="adj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5"/>
            <p:cNvSpPr/>
            <p:nvPr/>
          </p:nvSpPr>
          <p:spPr>
            <a:xfrm>
              <a:off x="1730763" y="4172733"/>
              <a:ext cx="251400" cy="251400"/>
            </a:xfrm>
            <a:prstGeom prst="mathMinus">
              <a:avLst>
                <a:gd fmla="val 23520" name="adj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5"/>
            <p:cNvSpPr/>
            <p:nvPr/>
          </p:nvSpPr>
          <p:spPr>
            <a:xfrm>
              <a:off x="1730763" y="4449592"/>
              <a:ext cx="251400" cy="251400"/>
            </a:xfrm>
            <a:prstGeom prst="mathMinus">
              <a:avLst>
                <a:gd fmla="val 23520" name="adj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155"/>
          <p:cNvGrpSpPr/>
          <p:nvPr/>
        </p:nvGrpSpPr>
        <p:grpSpPr>
          <a:xfrm>
            <a:off x="5098154" y="3096950"/>
            <a:ext cx="2791417" cy="1454779"/>
            <a:chOff x="5098154" y="3249350"/>
            <a:chExt cx="2791417" cy="1454779"/>
          </a:xfrm>
        </p:grpSpPr>
        <p:sp>
          <p:nvSpPr>
            <p:cNvPr id="1180" name="Google Shape;1180;p155"/>
            <p:cNvSpPr txBox="1"/>
            <p:nvPr/>
          </p:nvSpPr>
          <p:spPr>
            <a:xfrm>
              <a:off x="5331171" y="3249350"/>
              <a:ext cx="2558400" cy="14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00000"/>
                  </a:solidFill>
                  <a:latin typeface="Overpass"/>
                  <a:ea typeface="Overpass"/>
                  <a:cs typeface="Overpass"/>
                  <a:sym typeface="Overpass"/>
                </a:rPr>
                <a:t>Container Isolation</a:t>
              </a:r>
              <a:endParaRPr sz="16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1600">
                  <a:solidFill>
                    <a:srgbClr val="000000"/>
                  </a:solidFill>
                  <a:latin typeface="Overpass"/>
                  <a:ea typeface="Overpass"/>
                  <a:cs typeface="Overpass"/>
                  <a:sym typeface="Overpass"/>
                </a:rPr>
                <a:t>Shared Kernel</a:t>
              </a:r>
              <a:endParaRPr sz="16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1600">
                  <a:solidFill>
                    <a:srgbClr val="000000"/>
                  </a:solidFill>
                  <a:latin typeface="Overpass"/>
                  <a:ea typeface="Overpass"/>
                  <a:cs typeface="Overpass"/>
                  <a:sym typeface="Overpass"/>
                </a:rPr>
                <a:t>Burstable Compute</a:t>
              </a:r>
              <a:endParaRPr sz="16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1600">
                  <a:solidFill>
                    <a:srgbClr val="000000"/>
                  </a:solidFill>
                  <a:latin typeface="Overpass"/>
                  <a:ea typeface="Overpass"/>
                  <a:cs typeface="Overpass"/>
                  <a:sym typeface="Overpass"/>
                </a:rPr>
                <a:t>Burstable </a:t>
              </a:r>
              <a:r>
                <a:rPr lang="en" sz="1600">
                  <a:latin typeface="Overpass"/>
                  <a:ea typeface="Overpass"/>
                  <a:cs typeface="Overpass"/>
                  <a:sym typeface="Overpass"/>
                </a:rPr>
                <a:t>Memory</a:t>
              </a:r>
              <a:endParaRPr sz="1600">
                <a:latin typeface="Overpass"/>
                <a:ea typeface="Overpass"/>
                <a:cs typeface="Overpass"/>
                <a:sym typeface="Overpass"/>
              </a:endParaRPr>
            </a:p>
            <a:p>
              <a:pPr indent="0" lvl="0" marL="0" rtl="0" algn="l">
                <a:lnSpc>
                  <a:spcPct val="115000"/>
                </a:lnSpc>
                <a:spcBef>
                  <a:spcPts val="0"/>
                </a:spcBef>
                <a:spcAft>
                  <a:spcPts val="0"/>
                </a:spcAft>
                <a:buNone/>
              </a:pPr>
              <a:r>
                <a:rPr lang="en" sz="1600">
                  <a:latin typeface="Overpass"/>
                  <a:ea typeface="Overpass"/>
                  <a:cs typeface="Overpass"/>
                  <a:sym typeface="Overpass"/>
                </a:rPr>
                <a:t>Low Resource Usage</a:t>
              </a:r>
              <a:endParaRPr sz="1600">
                <a:latin typeface="Overpass"/>
                <a:ea typeface="Overpass"/>
                <a:cs typeface="Overpass"/>
                <a:sym typeface="Overpass"/>
              </a:endParaRPr>
            </a:p>
          </p:txBody>
        </p:sp>
        <p:sp>
          <p:nvSpPr>
            <p:cNvPr id="1181" name="Google Shape;1181;p155"/>
            <p:cNvSpPr/>
            <p:nvPr/>
          </p:nvSpPr>
          <p:spPr>
            <a:xfrm>
              <a:off x="5098154" y="3630741"/>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5"/>
            <p:cNvSpPr/>
            <p:nvPr/>
          </p:nvSpPr>
          <p:spPr>
            <a:xfrm>
              <a:off x="5098154" y="3356746"/>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5"/>
            <p:cNvSpPr/>
            <p:nvPr/>
          </p:nvSpPr>
          <p:spPr>
            <a:xfrm>
              <a:off x="5098154" y="4178733"/>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5"/>
            <p:cNvSpPr/>
            <p:nvPr/>
          </p:nvSpPr>
          <p:spPr>
            <a:xfrm>
              <a:off x="5098154" y="3904737"/>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5"/>
            <p:cNvSpPr/>
            <p:nvPr/>
          </p:nvSpPr>
          <p:spPr>
            <a:xfrm>
              <a:off x="5098154" y="4452729"/>
              <a:ext cx="251400" cy="251400"/>
            </a:xfrm>
            <a:prstGeom prst="mathPlus">
              <a:avLst>
                <a:gd fmla="val 23520" name="adj1"/>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cxnSp>
        <p:nvCxnSpPr>
          <p:cNvPr id="2093" name="Google Shape;2093;p191"/>
          <p:cNvCxnSpPr/>
          <p:nvPr/>
        </p:nvCxnSpPr>
        <p:spPr>
          <a:xfrm>
            <a:off x="5807950" y="1446725"/>
            <a:ext cx="0" cy="3135900"/>
          </a:xfrm>
          <a:prstGeom prst="straightConnector1">
            <a:avLst/>
          </a:prstGeom>
          <a:noFill/>
          <a:ln cap="flat" cmpd="sng" w="9525">
            <a:solidFill>
              <a:srgbClr val="666666"/>
            </a:solidFill>
            <a:prstDash val="dash"/>
            <a:round/>
            <a:headEnd len="med" w="med" type="none"/>
            <a:tailEnd len="med" w="med" type="none"/>
          </a:ln>
        </p:spPr>
      </p:cxnSp>
      <p:sp>
        <p:nvSpPr>
          <p:cNvPr id="2094" name="Google Shape;2094;p191"/>
          <p:cNvSpPr txBox="1"/>
          <p:nvPr/>
        </p:nvSpPr>
        <p:spPr>
          <a:xfrm>
            <a:off x="546950" y="-228600"/>
            <a:ext cx="8597100" cy="106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Overpass"/>
                <a:ea typeface="Overpass"/>
                <a:cs typeface="Overpass"/>
                <a:sym typeface="Overpass"/>
              </a:rPr>
              <a:t>INSTALLER PROVISIONED INFRASTRUCTURE (IPI)</a:t>
            </a:r>
            <a:endParaRPr b="1" sz="2800">
              <a:solidFill>
                <a:srgbClr val="000000"/>
              </a:solidFill>
              <a:latin typeface="Overpass"/>
              <a:ea typeface="Overpass"/>
              <a:cs typeface="Overpass"/>
              <a:sym typeface="Overpass"/>
            </a:endParaRPr>
          </a:p>
        </p:txBody>
      </p:sp>
      <p:sp>
        <p:nvSpPr>
          <p:cNvPr id="2095" name="Google Shape;2095;p191"/>
          <p:cNvSpPr txBox="1"/>
          <p:nvPr/>
        </p:nvSpPr>
        <p:spPr>
          <a:xfrm>
            <a:off x="472000" y="701175"/>
            <a:ext cx="7845300" cy="328800"/>
          </a:xfrm>
          <a:prstGeom prst="rect">
            <a:avLst/>
          </a:prstGeom>
          <a:noFill/>
          <a:ln>
            <a:noFill/>
          </a:ln>
        </p:spPr>
        <p:txBody>
          <a:bodyPr anchorCtr="0" anchor="t" bIns="91425" lIns="91425" spcFirstLastPara="1" rIns="91425" wrap="square" tIns="91425">
            <a:noAutofit/>
          </a:bodyPr>
          <a:lstStyle/>
          <a:p>
            <a:pPr indent="63500" lvl="0" marL="0" rtl="0" algn="l">
              <a:spcBef>
                <a:spcPts val="0"/>
              </a:spcBef>
              <a:spcAft>
                <a:spcPts val="0"/>
              </a:spcAft>
              <a:buNone/>
            </a:pPr>
            <a:r>
              <a:rPr lang="en" sz="1400">
                <a:solidFill>
                  <a:srgbClr val="000000"/>
                </a:solidFill>
                <a:latin typeface="Overpass"/>
                <a:ea typeface="Overpass"/>
                <a:cs typeface="Overpass"/>
                <a:sym typeface="Overpass"/>
              </a:rPr>
              <a:t>Day 1: </a:t>
            </a:r>
            <a:r>
              <a:rPr lang="en" sz="1400">
                <a:latin typeface="Overpass"/>
                <a:ea typeface="Overpass"/>
                <a:cs typeface="Overpass"/>
                <a:sym typeface="Overpass"/>
              </a:rPr>
              <a:t>O</a:t>
            </a:r>
            <a:r>
              <a:rPr lang="en" sz="1400">
                <a:solidFill>
                  <a:srgbClr val="000000"/>
                </a:solidFill>
                <a:latin typeface="Overpass"/>
                <a:ea typeface="Overpass"/>
                <a:cs typeface="Overpass"/>
                <a:sym typeface="Overpass"/>
              </a:rPr>
              <a:t>pen</a:t>
            </a:r>
            <a:r>
              <a:rPr lang="en" sz="1400">
                <a:latin typeface="Overpass"/>
                <a:ea typeface="Overpass"/>
                <a:cs typeface="Overpass"/>
                <a:sym typeface="Overpass"/>
              </a:rPr>
              <a:t>S</a:t>
            </a:r>
            <a:r>
              <a:rPr lang="en" sz="1400">
                <a:solidFill>
                  <a:srgbClr val="000000"/>
                </a:solidFill>
                <a:latin typeface="Overpass"/>
                <a:ea typeface="Overpass"/>
                <a:cs typeface="Overpass"/>
                <a:sym typeface="Overpass"/>
              </a:rPr>
              <a:t>hift</a:t>
            </a:r>
            <a:r>
              <a:rPr lang="en" sz="1400">
                <a:latin typeface="Overpass"/>
                <a:ea typeface="Overpass"/>
                <a:cs typeface="Overpass"/>
                <a:sym typeface="Overpass"/>
              </a:rPr>
              <a:t> </a:t>
            </a:r>
            <a:r>
              <a:rPr lang="en" sz="1400">
                <a:solidFill>
                  <a:srgbClr val="000000"/>
                </a:solidFill>
                <a:latin typeface="Overpass"/>
                <a:ea typeface="Overpass"/>
                <a:cs typeface="Overpass"/>
                <a:sym typeface="Overpass"/>
              </a:rPr>
              <a:t>install</a:t>
            </a:r>
            <a:r>
              <a:rPr lang="en" sz="1400">
                <a:latin typeface="Overpass"/>
                <a:ea typeface="Overpass"/>
                <a:cs typeface="Overpass"/>
                <a:sym typeface="Overpass"/>
              </a:rPr>
              <a:t> - </a:t>
            </a:r>
            <a:r>
              <a:rPr lang="en" sz="1400">
                <a:solidFill>
                  <a:srgbClr val="000000"/>
                </a:solidFill>
                <a:latin typeface="Overpass"/>
                <a:ea typeface="Overpass"/>
                <a:cs typeface="Overpass"/>
                <a:sym typeface="Overpass"/>
              </a:rPr>
              <a:t>Day 2: Operators</a:t>
            </a:r>
            <a:endParaRPr sz="1400">
              <a:solidFill>
                <a:srgbClr val="000000"/>
              </a:solidFill>
              <a:latin typeface="Overpass"/>
              <a:ea typeface="Overpass"/>
              <a:cs typeface="Overpass"/>
              <a:sym typeface="Overpass"/>
            </a:endParaRPr>
          </a:p>
        </p:txBody>
      </p:sp>
      <p:sp>
        <p:nvSpPr>
          <p:cNvPr id="2096" name="Google Shape;2096;p191"/>
          <p:cNvSpPr txBox="1"/>
          <p:nvPr/>
        </p:nvSpPr>
        <p:spPr>
          <a:xfrm>
            <a:off x="318200" y="3073625"/>
            <a:ext cx="2139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ourier New"/>
                <a:ea typeface="Courier New"/>
                <a:cs typeface="Courier New"/>
                <a:sym typeface="Courier New"/>
              </a:rPr>
              <a:t>openshift-install</a:t>
            </a:r>
            <a:endParaRPr sz="1400">
              <a:latin typeface="Courier New"/>
              <a:ea typeface="Courier New"/>
              <a:cs typeface="Courier New"/>
              <a:sym typeface="Courier New"/>
            </a:endParaRPr>
          </a:p>
        </p:txBody>
      </p:sp>
      <p:sp>
        <p:nvSpPr>
          <p:cNvPr id="2097" name="Google Shape;2097;p191"/>
          <p:cNvSpPr/>
          <p:nvPr/>
        </p:nvSpPr>
        <p:spPr>
          <a:xfrm>
            <a:off x="3378225" y="3945775"/>
            <a:ext cx="2139000" cy="4431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Cloud resources</a:t>
            </a:r>
            <a:endParaRPr sz="1400">
              <a:solidFill>
                <a:srgbClr val="FFFFFF"/>
              </a:solidFill>
              <a:latin typeface="Overpass"/>
              <a:ea typeface="Overpass"/>
              <a:cs typeface="Overpass"/>
              <a:sym typeface="Overpass"/>
            </a:endParaRPr>
          </a:p>
        </p:txBody>
      </p:sp>
      <p:sp>
        <p:nvSpPr>
          <p:cNvPr id="2098" name="Google Shape;2098;p191"/>
          <p:cNvSpPr/>
          <p:nvPr/>
        </p:nvSpPr>
        <p:spPr>
          <a:xfrm>
            <a:off x="3378225" y="3336175"/>
            <a:ext cx="2139000" cy="4431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Red Hat Enterprise Linux CoreOS</a:t>
            </a:r>
            <a:endParaRPr sz="1400">
              <a:solidFill>
                <a:srgbClr val="FFFFFF"/>
              </a:solidFill>
              <a:latin typeface="Overpass"/>
              <a:ea typeface="Overpass"/>
              <a:cs typeface="Overpass"/>
              <a:sym typeface="Overpass"/>
            </a:endParaRPr>
          </a:p>
        </p:txBody>
      </p:sp>
      <p:sp>
        <p:nvSpPr>
          <p:cNvPr id="2099" name="Google Shape;2099;p191"/>
          <p:cNvSpPr/>
          <p:nvPr/>
        </p:nvSpPr>
        <p:spPr>
          <a:xfrm>
            <a:off x="3378225" y="2726575"/>
            <a:ext cx="4882200" cy="4431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Red Hat OpenShift Container Platform cluster</a:t>
            </a:r>
            <a:endParaRPr sz="1400">
              <a:solidFill>
                <a:srgbClr val="FFFFFF"/>
              </a:solidFill>
              <a:latin typeface="Overpass"/>
              <a:ea typeface="Overpass"/>
              <a:cs typeface="Overpass"/>
              <a:sym typeface="Overpass"/>
            </a:endParaRPr>
          </a:p>
        </p:txBody>
      </p:sp>
      <p:sp>
        <p:nvSpPr>
          <p:cNvPr id="2100" name="Google Shape;2100;p191"/>
          <p:cNvSpPr/>
          <p:nvPr/>
        </p:nvSpPr>
        <p:spPr>
          <a:xfrm>
            <a:off x="3378225" y="2116975"/>
            <a:ext cx="4882200" cy="4431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Red Hat OpenShift Container Platform cluster services</a:t>
            </a:r>
            <a:endParaRPr sz="1400">
              <a:solidFill>
                <a:srgbClr val="FFFFFF"/>
              </a:solidFill>
              <a:latin typeface="Overpass"/>
              <a:ea typeface="Overpass"/>
              <a:cs typeface="Overpass"/>
              <a:sym typeface="Overpass"/>
            </a:endParaRPr>
          </a:p>
        </p:txBody>
      </p:sp>
      <p:sp>
        <p:nvSpPr>
          <p:cNvPr id="2101" name="Google Shape;2101;p191"/>
          <p:cNvSpPr txBox="1"/>
          <p:nvPr/>
        </p:nvSpPr>
        <p:spPr>
          <a:xfrm>
            <a:off x="3364400" y="14190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Overpass"/>
                <a:ea typeface="Overpass"/>
                <a:cs typeface="Overpass"/>
                <a:sym typeface="Overpass"/>
              </a:rPr>
              <a:t>Control Plane</a:t>
            </a:r>
            <a:endParaRPr sz="1400">
              <a:latin typeface="Overpass"/>
              <a:ea typeface="Overpass"/>
              <a:cs typeface="Overpass"/>
              <a:sym typeface="Overpass"/>
            </a:endParaRPr>
          </a:p>
        </p:txBody>
      </p:sp>
      <p:sp>
        <p:nvSpPr>
          <p:cNvPr id="2102" name="Google Shape;2102;p191"/>
          <p:cNvSpPr/>
          <p:nvPr/>
        </p:nvSpPr>
        <p:spPr>
          <a:xfrm>
            <a:off x="6121425" y="3945775"/>
            <a:ext cx="2139000" cy="4431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Cloud resources</a:t>
            </a:r>
            <a:endParaRPr sz="1400">
              <a:solidFill>
                <a:srgbClr val="FFFFFF"/>
              </a:solidFill>
              <a:latin typeface="Overpass"/>
              <a:ea typeface="Overpass"/>
              <a:cs typeface="Overpass"/>
              <a:sym typeface="Overpass"/>
            </a:endParaRPr>
          </a:p>
        </p:txBody>
      </p:sp>
      <p:sp>
        <p:nvSpPr>
          <p:cNvPr id="2103" name="Google Shape;2103;p191"/>
          <p:cNvSpPr/>
          <p:nvPr/>
        </p:nvSpPr>
        <p:spPr>
          <a:xfrm>
            <a:off x="6121425" y="3336175"/>
            <a:ext cx="2139000" cy="4431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Red Hat Enterprise Linux CoreOS</a:t>
            </a:r>
            <a:endParaRPr sz="1400">
              <a:solidFill>
                <a:srgbClr val="FFFFFF"/>
              </a:solidFill>
              <a:latin typeface="Overpass"/>
              <a:ea typeface="Overpass"/>
              <a:cs typeface="Overpass"/>
              <a:sym typeface="Overpass"/>
            </a:endParaRPr>
          </a:p>
        </p:txBody>
      </p:sp>
      <p:sp>
        <p:nvSpPr>
          <p:cNvPr id="2104" name="Google Shape;2104;p191"/>
          <p:cNvSpPr txBox="1"/>
          <p:nvPr/>
        </p:nvSpPr>
        <p:spPr>
          <a:xfrm>
            <a:off x="6107600" y="14190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Overpass"/>
                <a:ea typeface="Overpass"/>
                <a:cs typeface="Overpass"/>
                <a:sym typeface="Overpass"/>
              </a:rPr>
              <a:t>Worker Nodes</a:t>
            </a:r>
            <a:endParaRPr sz="1400">
              <a:latin typeface="Overpass"/>
              <a:ea typeface="Overpass"/>
              <a:cs typeface="Overpass"/>
              <a:sym typeface="Overpass"/>
            </a:endParaRPr>
          </a:p>
        </p:txBody>
      </p:sp>
      <p:sp>
        <p:nvSpPr>
          <p:cNvPr id="2105" name="Google Shape;2105;p191"/>
          <p:cNvSpPr/>
          <p:nvPr/>
        </p:nvSpPr>
        <p:spPr>
          <a:xfrm>
            <a:off x="2589050" y="2000525"/>
            <a:ext cx="464100" cy="2533800"/>
          </a:xfrm>
          <a:prstGeom prst="leftBrace">
            <a:avLst>
              <a:gd fmla="val 8333"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91"/>
          <p:cNvSpPr txBox="1"/>
          <p:nvPr/>
        </p:nvSpPr>
        <p:spPr>
          <a:xfrm>
            <a:off x="726750" y="13558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2107" name="Google Shape;2107;p191"/>
          <p:cNvSpPr txBox="1"/>
          <p:nvPr/>
        </p:nvSpPr>
        <p:spPr>
          <a:xfrm>
            <a:off x="726750" y="16538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Installer/Operator managed</a:t>
            </a:r>
            <a:endParaRPr sz="1000">
              <a:latin typeface="Overpass"/>
              <a:ea typeface="Overpass"/>
              <a:cs typeface="Overpass"/>
              <a:sym typeface="Overpass"/>
            </a:endParaRPr>
          </a:p>
        </p:txBody>
      </p:sp>
      <p:sp>
        <p:nvSpPr>
          <p:cNvPr id="2108" name="Google Shape;2108;p191"/>
          <p:cNvSpPr/>
          <p:nvPr/>
        </p:nvSpPr>
        <p:spPr>
          <a:xfrm>
            <a:off x="546950" y="1432910"/>
            <a:ext cx="166200" cy="1662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91"/>
          <p:cNvSpPr/>
          <p:nvPr/>
        </p:nvSpPr>
        <p:spPr>
          <a:xfrm>
            <a:off x="546950" y="1737710"/>
            <a:ext cx="166200" cy="1662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cxnSp>
        <p:nvCxnSpPr>
          <p:cNvPr id="2114" name="Google Shape;2114;p192"/>
          <p:cNvCxnSpPr/>
          <p:nvPr/>
        </p:nvCxnSpPr>
        <p:spPr>
          <a:xfrm>
            <a:off x="5807950" y="1446725"/>
            <a:ext cx="0" cy="3135900"/>
          </a:xfrm>
          <a:prstGeom prst="straightConnector1">
            <a:avLst/>
          </a:prstGeom>
          <a:noFill/>
          <a:ln cap="flat" cmpd="sng" w="9525">
            <a:solidFill>
              <a:srgbClr val="666666"/>
            </a:solidFill>
            <a:prstDash val="dash"/>
            <a:round/>
            <a:headEnd len="med" w="med" type="none"/>
            <a:tailEnd len="med" w="med" type="none"/>
          </a:ln>
        </p:spPr>
      </p:cxnSp>
      <p:sp>
        <p:nvSpPr>
          <p:cNvPr id="2115" name="Google Shape;2115;p192"/>
          <p:cNvSpPr txBox="1"/>
          <p:nvPr/>
        </p:nvSpPr>
        <p:spPr>
          <a:xfrm>
            <a:off x="826650" y="-228600"/>
            <a:ext cx="8155500" cy="1063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Overpass"/>
                <a:ea typeface="Overpass"/>
                <a:cs typeface="Overpass"/>
                <a:sym typeface="Overpass"/>
              </a:rPr>
              <a:t>USER PROVISIONED INFRASTRUCTURE (UPI)</a:t>
            </a:r>
            <a:endParaRPr b="1" sz="2800">
              <a:solidFill>
                <a:srgbClr val="000000"/>
              </a:solidFill>
              <a:latin typeface="Overpass"/>
              <a:ea typeface="Overpass"/>
              <a:cs typeface="Overpass"/>
              <a:sym typeface="Overpass"/>
            </a:endParaRPr>
          </a:p>
        </p:txBody>
      </p:sp>
      <p:sp>
        <p:nvSpPr>
          <p:cNvPr id="2116" name="Google Shape;2116;p192"/>
          <p:cNvSpPr txBox="1"/>
          <p:nvPr/>
        </p:nvSpPr>
        <p:spPr>
          <a:xfrm>
            <a:off x="826650" y="701175"/>
            <a:ext cx="7823400" cy="328800"/>
          </a:xfrm>
          <a:prstGeom prst="rect">
            <a:avLst/>
          </a:prstGeom>
          <a:noFill/>
          <a:ln>
            <a:noFill/>
          </a:ln>
        </p:spPr>
        <p:txBody>
          <a:bodyPr anchorCtr="0" anchor="t" bIns="91425" lIns="91425" spcFirstLastPara="1" rIns="91425" wrap="square" tIns="91425">
            <a:noAutofit/>
          </a:bodyPr>
          <a:lstStyle/>
          <a:p>
            <a:pPr indent="63500" lvl="0" marL="0" rtl="0" algn="l">
              <a:spcBef>
                <a:spcPts val="0"/>
              </a:spcBef>
              <a:spcAft>
                <a:spcPts val="0"/>
              </a:spcAft>
              <a:buNone/>
            </a:pPr>
            <a:r>
              <a:rPr lang="en" sz="1400">
                <a:solidFill>
                  <a:srgbClr val="000000"/>
                </a:solidFill>
                <a:latin typeface="Overpass"/>
                <a:ea typeface="Overpass"/>
                <a:cs typeface="Overpass"/>
                <a:sym typeface="Overpass"/>
              </a:rPr>
              <a:t>Day 1: </a:t>
            </a:r>
            <a:r>
              <a:rPr lang="en" sz="1400">
                <a:latin typeface="Overpass"/>
                <a:ea typeface="Overpass"/>
                <a:cs typeface="Overpass"/>
                <a:sym typeface="Overpass"/>
              </a:rPr>
              <a:t>O</a:t>
            </a:r>
            <a:r>
              <a:rPr lang="en" sz="1400">
                <a:solidFill>
                  <a:srgbClr val="000000"/>
                </a:solidFill>
                <a:latin typeface="Overpass"/>
                <a:ea typeface="Overpass"/>
                <a:cs typeface="Overpass"/>
                <a:sym typeface="Overpass"/>
              </a:rPr>
              <a:t>pen</a:t>
            </a:r>
            <a:r>
              <a:rPr lang="en" sz="1400">
                <a:latin typeface="Overpass"/>
                <a:ea typeface="Overpass"/>
                <a:cs typeface="Overpass"/>
                <a:sym typeface="Overpass"/>
              </a:rPr>
              <a:t>S</a:t>
            </a:r>
            <a:r>
              <a:rPr lang="en" sz="1400">
                <a:solidFill>
                  <a:srgbClr val="000000"/>
                </a:solidFill>
                <a:latin typeface="Overpass"/>
                <a:ea typeface="Overpass"/>
                <a:cs typeface="Overpass"/>
                <a:sym typeface="Overpass"/>
              </a:rPr>
              <a:t>hift</a:t>
            </a:r>
            <a:r>
              <a:rPr lang="en" sz="1400">
                <a:latin typeface="Overpass"/>
                <a:ea typeface="Overpass"/>
                <a:cs typeface="Overpass"/>
                <a:sym typeface="Overpass"/>
              </a:rPr>
              <a:t> </a:t>
            </a:r>
            <a:r>
              <a:rPr lang="en" sz="1400">
                <a:solidFill>
                  <a:srgbClr val="000000"/>
                </a:solidFill>
                <a:latin typeface="Overpass"/>
                <a:ea typeface="Overpass"/>
                <a:cs typeface="Overpass"/>
                <a:sym typeface="Overpass"/>
              </a:rPr>
              <a:t>install</a:t>
            </a:r>
            <a:r>
              <a:rPr lang="en" sz="1400">
                <a:latin typeface="Overpass"/>
                <a:ea typeface="Overpass"/>
                <a:cs typeface="Overpass"/>
                <a:sym typeface="Overpass"/>
              </a:rPr>
              <a:t> - </a:t>
            </a:r>
            <a:r>
              <a:rPr lang="en" sz="1400">
                <a:solidFill>
                  <a:srgbClr val="000000"/>
                </a:solidFill>
                <a:latin typeface="Overpass"/>
                <a:ea typeface="Overpass"/>
                <a:cs typeface="Overpass"/>
                <a:sym typeface="Overpass"/>
              </a:rPr>
              <a:t>Day 2: Operators + Customer Manage</a:t>
            </a:r>
            <a:r>
              <a:rPr lang="en" sz="1400">
                <a:latin typeface="Overpass"/>
                <a:ea typeface="Overpass"/>
                <a:cs typeface="Overpass"/>
                <a:sym typeface="Overpass"/>
              </a:rPr>
              <a:t>d</a:t>
            </a:r>
            <a:r>
              <a:rPr lang="en" sz="1400">
                <a:solidFill>
                  <a:srgbClr val="000000"/>
                </a:solidFill>
                <a:latin typeface="Overpass"/>
                <a:ea typeface="Overpass"/>
                <a:cs typeface="Overpass"/>
                <a:sym typeface="Overpass"/>
              </a:rPr>
              <a:t> Nodes &amp; Infra</a:t>
            </a:r>
            <a:endParaRPr sz="1400">
              <a:solidFill>
                <a:srgbClr val="000000"/>
              </a:solidFill>
              <a:latin typeface="Overpass"/>
              <a:ea typeface="Overpass"/>
              <a:cs typeface="Overpass"/>
              <a:sym typeface="Overpass"/>
            </a:endParaRPr>
          </a:p>
          <a:p>
            <a:pPr indent="63500" lvl="0" marL="0" rtl="0" algn="l">
              <a:spcBef>
                <a:spcPts val="0"/>
              </a:spcBef>
              <a:spcAft>
                <a:spcPts val="0"/>
              </a:spcAft>
              <a:buNone/>
            </a:pPr>
            <a:r>
              <a:t/>
            </a:r>
            <a:endParaRPr sz="1400">
              <a:solidFill>
                <a:srgbClr val="000000"/>
              </a:solidFill>
              <a:latin typeface="Overpass"/>
              <a:ea typeface="Overpass"/>
              <a:cs typeface="Overpass"/>
              <a:sym typeface="Overpass"/>
            </a:endParaRPr>
          </a:p>
        </p:txBody>
      </p:sp>
      <p:sp>
        <p:nvSpPr>
          <p:cNvPr id="2117" name="Google Shape;2117;p192"/>
          <p:cNvSpPr txBox="1"/>
          <p:nvPr/>
        </p:nvSpPr>
        <p:spPr>
          <a:xfrm>
            <a:off x="311300" y="2357025"/>
            <a:ext cx="2139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ourier New"/>
                <a:ea typeface="Courier New"/>
                <a:cs typeface="Courier New"/>
                <a:sym typeface="Courier New"/>
              </a:rPr>
              <a:t>openshift-install</a:t>
            </a:r>
            <a:endParaRPr sz="1400">
              <a:latin typeface="Courier New"/>
              <a:ea typeface="Courier New"/>
              <a:cs typeface="Courier New"/>
              <a:sym typeface="Courier New"/>
            </a:endParaRPr>
          </a:p>
        </p:txBody>
      </p:sp>
      <p:sp>
        <p:nvSpPr>
          <p:cNvPr id="2118" name="Google Shape;2118;p192"/>
          <p:cNvSpPr/>
          <p:nvPr/>
        </p:nvSpPr>
        <p:spPr>
          <a:xfrm>
            <a:off x="3378225" y="3945775"/>
            <a:ext cx="2139000" cy="4431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Cloud resources</a:t>
            </a:r>
            <a:endParaRPr sz="1400">
              <a:solidFill>
                <a:srgbClr val="FFFFFF"/>
              </a:solidFill>
              <a:latin typeface="Overpass"/>
              <a:ea typeface="Overpass"/>
              <a:cs typeface="Overpass"/>
              <a:sym typeface="Overpass"/>
            </a:endParaRPr>
          </a:p>
        </p:txBody>
      </p:sp>
      <p:sp>
        <p:nvSpPr>
          <p:cNvPr id="2119" name="Google Shape;2119;p192"/>
          <p:cNvSpPr/>
          <p:nvPr/>
        </p:nvSpPr>
        <p:spPr>
          <a:xfrm>
            <a:off x="3378225" y="3336175"/>
            <a:ext cx="2139000" cy="4431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Red Hat Enterprise Linux CoreOS</a:t>
            </a:r>
            <a:endParaRPr sz="1400">
              <a:solidFill>
                <a:srgbClr val="FFFFFF"/>
              </a:solidFill>
              <a:latin typeface="Overpass"/>
              <a:ea typeface="Overpass"/>
              <a:cs typeface="Overpass"/>
              <a:sym typeface="Overpass"/>
            </a:endParaRPr>
          </a:p>
        </p:txBody>
      </p:sp>
      <p:sp>
        <p:nvSpPr>
          <p:cNvPr id="2120" name="Google Shape;2120;p192"/>
          <p:cNvSpPr/>
          <p:nvPr/>
        </p:nvSpPr>
        <p:spPr>
          <a:xfrm>
            <a:off x="3378225" y="2726575"/>
            <a:ext cx="4882200" cy="4431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Red Hat OpenShift Container Platform cluster</a:t>
            </a:r>
            <a:endParaRPr sz="1400">
              <a:solidFill>
                <a:srgbClr val="FFFFFF"/>
              </a:solidFill>
              <a:latin typeface="Overpass"/>
              <a:ea typeface="Overpass"/>
              <a:cs typeface="Overpass"/>
              <a:sym typeface="Overpass"/>
            </a:endParaRPr>
          </a:p>
        </p:txBody>
      </p:sp>
      <p:sp>
        <p:nvSpPr>
          <p:cNvPr id="2121" name="Google Shape;2121;p192"/>
          <p:cNvSpPr/>
          <p:nvPr/>
        </p:nvSpPr>
        <p:spPr>
          <a:xfrm>
            <a:off x="3378225" y="2116975"/>
            <a:ext cx="4882200" cy="4431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Red Hat OpenShift Container Platform cluster services</a:t>
            </a:r>
            <a:endParaRPr sz="1400">
              <a:solidFill>
                <a:srgbClr val="FFFFFF"/>
              </a:solidFill>
              <a:latin typeface="Overpass"/>
              <a:ea typeface="Overpass"/>
              <a:cs typeface="Overpass"/>
              <a:sym typeface="Overpass"/>
            </a:endParaRPr>
          </a:p>
        </p:txBody>
      </p:sp>
      <p:sp>
        <p:nvSpPr>
          <p:cNvPr id="2122" name="Google Shape;2122;p192"/>
          <p:cNvSpPr txBox="1"/>
          <p:nvPr/>
        </p:nvSpPr>
        <p:spPr>
          <a:xfrm>
            <a:off x="3364400" y="14190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Overpass"/>
                <a:ea typeface="Overpass"/>
                <a:cs typeface="Overpass"/>
                <a:sym typeface="Overpass"/>
              </a:rPr>
              <a:t>Control Plane</a:t>
            </a:r>
            <a:endParaRPr sz="1400">
              <a:latin typeface="Overpass"/>
              <a:ea typeface="Overpass"/>
              <a:cs typeface="Overpass"/>
              <a:sym typeface="Overpass"/>
            </a:endParaRPr>
          </a:p>
        </p:txBody>
      </p:sp>
      <p:sp>
        <p:nvSpPr>
          <p:cNvPr id="2123" name="Google Shape;2123;p192"/>
          <p:cNvSpPr/>
          <p:nvPr/>
        </p:nvSpPr>
        <p:spPr>
          <a:xfrm>
            <a:off x="6121425" y="3945775"/>
            <a:ext cx="2139000" cy="4431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Cloud resources</a:t>
            </a:r>
            <a:endParaRPr sz="1400">
              <a:solidFill>
                <a:srgbClr val="FFFFFF"/>
              </a:solidFill>
              <a:latin typeface="Overpass"/>
              <a:ea typeface="Overpass"/>
              <a:cs typeface="Overpass"/>
              <a:sym typeface="Overpass"/>
            </a:endParaRPr>
          </a:p>
        </p:txBody>
      </p:sp>
      <p:sp>
        <p:nvSpPr>
          <p:cNvPr id="2124" name="Google Shape;2124;p192"/>
          <p:cNvSpPr/>
          <p:nvPr/>
        </p:nvSpPr>
        <p:spPr>
          <a:xfrm>
            <a:off x="6121425" y="3336175"/>
            <a:ext cx="2139000" cy="4431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Red Hat Enterprise Linux /</a:t>
            </a:r>
            <a:endParaRPr sz="1200">
              <a:solidFill>
                <a:srgbClr val="FFFFFF"/>
              </a:solidFill>
              <a:latin typeface="Overpass"/>
              <a:ea typeface="Overpass"/>
              <a:cs typeface="Overpass"/>
              <a:sym typeface="Overpass"/>
            </a:endParaRPr>
          </a:p>
          <a:p>
            <a:pPr indent="0" lvl="0" marL="0" rtl="0" algn="ctr">
              <a:spcBef>
                <a:spcPts val="0"/>
              </a:spcBef>
              <a:spcAft>
                <a:spcPts val="0"/>
              </a:spcAft>
              <a:buNone/>
            </a:pPr>
            <a:r>
              <a:rPr lang="en" sz="1200">
                <a:solidFill>
                  <a:srgbClr val="FFFFFF"/>
                </a:solidFill>
                <a:latin typeface="Overpass"/>
                <a:ea typeface="Overpass"/>
                <a:cs typeface="Overpass"/>
                <a:sym typeface="Overpass"/>
              </a:rPr>
              <a:t>RHEL CoreOS</a:t>
            </a:r>
            <a:endParaRPr sz="1200">
              <a:solidFill>
                <a:srgbClr val="FFFFFF"/>
              </a:solidFill>
              <a:latin typeface="Overpass"/>
              <a:ea typeface="Overpass"/>
              <a:cs typeface="Overpass"/>
              <a:sym typeface="Overpass"/>
            </a:endParaRPr>
          </a:p>
        </p:txBody>
      </p:sp>
      <p:sp>
        <p:nvSpPr>
          <p:cNvPr id="2125" name="Google Shape;2125;p192"/>
          <p:cNvSpPr txBox="1"/>
          <p:nvPr/>
        </p:nvSpPr>
        <p:spPr>
          <a:xfrm>
            <a:off x="6107600" y="14190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Overpass"/>
                <a:ea typeface="Overpass"/>
                <a:cs typeface="Overpass"/>
                <a:sym typeface="Overpass"/>
              </a:rPr>
              <a:t>Worker Nodes</a:t>
            </a:r>
            <a:endParaRPr sz="1400">
              <a:latin typeface="Overpass"/>
              <a:ea typeface="Overpass"/>
              <a:cs typeface="Overpass"/>
              <a:sym typeface="Overpass"/>
            </a:endParaRPr>
          </a:p>
        </p:txBody>
      </p:sp>
      <p:sp>
        <p:nvSpPr>
          <p:cNvPr id="2126" name="Google Shape;2126;p192"/>
          <p:cNvSpPr/>
          <p:nvPr/>
        </p:nvSpPr>
        <p:spPr>
          <a:xfrm>
            <a:off x="2589050" y="1986675"/>
            <a:ext cx="464100" cy="1225200"/>
          </a:xfrm>
          <a:prstGeom prst="leftBrace">
            <a:avLst>
              <a:gd fmla="val 8333"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2"/>
          <p:cNvSpPr txBox="1"/>
          <p:nvPr/>
        </p:nvSpPr>
        <p:spPr>
          <a:xfrm>
            <a:off x="311300" y="3728625"/>
            <a:ext cx="2139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ourier New"/>
                <a:ea typeface="Courier New"/>
                <a:cs typeface="Courier New"/>
                <a:sym typeface="Courier New"/>
              </a:rPr>
              <a:t>Customer deployed</a:t>
            </a:r>
            <a:endParaRPr sz="1400">
              <a:latin typeface="Courier New"/>
              <a:ea typeface="Courier New"/>
              <a:cs typeface="Courier New"/>
              <a:sym typeface="Courier New"/>
            </a:endParaRPr>
          </a:p>
        </p:txBody>
      </p:sp>
      <p:sp>
        <p:nvSpPr>
          <p:cNvPr id="2128" name="Google Shape;2128;p192"/>
          <p:cNvSpPr/>
          <p:nvPr/>
        </p:nvSpPr>
        <p:spPr>
          <a:xfrm>
            <a:off x="2589050" y="3295175"/>
            <a:ext cx="464100" cy="1225200"/>
          </a:xfrm>
          <a:prstGeom prst="leftBrace">
            <a:avLst>
              <a:gd fmla="val 8333"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9" name="Google Shape;2129;p192"/>
          <p:cNvCxnSpPr/>
          <p:nvPr/>
        </p:nvCxnSpPr>
        <p:spPr>
          <a:xfrm>
            <a:off x="2526750" y="3253525"/>
            <a:ext cx="6043500" cy="0"/>
          </a:xfrm>
          <a:prstGeom prst="straightConnector1">
            <a:avLst/>
          </a:prstGeom>
          <a:noFill/>
          <a:ln cap="flat" cmpd="sng" w="9525">
            <a:solidFill>
              <a:srgbClr val="666666"/>
            </a:solidFill>
            <a:prstDash val="dash"/>
            <a:round/>
            <a:headEnd len="med" w="med" type="none"/>
            <a:tailEnd len="med" w="med" type="none"/>
          </a:ln>
        </p:spPr>
      </p:cxnSp>
      <p:sp>
        <p:nvSpPr>
          <p:cNvPr id="2130" name="Google Shape;2130;p192"/>
          <p:cNvSpPr txBox="1"/>
          <p:nvPr/>
        </p:nvSpPr>
        <p:spPr>
          <a:xfrm>
            <a:off x="726750" y="13558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2131" name="Google Shape;2131;p192"/>
          <p:cNvSpPr txBox="1"/>
          <p:nvPr/>
        </p:nvSpPr>
        <p:spPr>
          <a:xfrm>
            <a:off x="726750" y="16538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Installer/Operator managed</a:t>
            </a:r>
            <a:endParaRPr sz="1000">
              <a:latin typeface="Overpass"/>
              <a:ea typeface="Overpass"/>
              <a:cs typeface="Overpass"/>
              <a:sym typeface="Overpass"/>
            </a:endParaRPr>
          </a:p>
        </p:txBody>
      </p:sp>
      <p:sp>
        <p:nvSpPr>
          <p:cNvPr id="2132" name="Google Shape;2132;p192"/>
          <p:cNvSpPr/>
          <p:nvPr/>
        </p:nvSpPr>
        <p:spPr>
          <a:xfrm>
            <a:off x="546950" y="1432910"/>
            <a:ext cx="166200" cy="1662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2"/>
          <p:cNvSpPr/>
          <p:nvPr/>
        </p:nvSpPr>
        <p:spPr>
          <a:xfrm>
            <a:off x="546950" y="1737710"/>
            <a:ext cx="166200" cy="166200"/>
          </a:xfrm>
          <a:prstGeom prst="rect">
            <a:avLst/>
          </a:prstGeom>
          <a:solidFill>
            <a:srgbClr val="99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pic>
        <p:nvPicPr>
          <p:cNvPr id="2138" name="Google Shape;2138;p193"/>
          <p:cNvPicPr preferRelativeResize="0"/>
          <p:nvPr/>
        </p:nvPicPr>
        <p:blipFill rotWithShape="1">
          <a:blip r:embed="rId3">
            <a:alphaModFix/>
          </a:blip>
          <a:srcRect b="0" l="0" r="0" t="0"/>
          <a:stretch/>
        </p:blipFill>
        <p:spPr>
          <a:xfrm>
            <a:off x="832600" y="1097750"/>
            <a:ext cx="1058775" cy="1058750"/>
          </a:xfrm>
          <a:prstGeom prst="rect">
            <a:avLst/>
          </a:prstGeom>
          <a:noFill/>
          <a:ln>
            <a:noFill/>
          </a:ln>
        </p:spPr>
      </p:pic>
      <p:pic>
        <p:nvPicPr>
          <p:cNvPr id="2139" name="Google Shape;2139;p193"/>
          <p:cNvPicPr preferRelativeResize="0"/>
          <p:nvPr/>
        </p:nvPicPr>
        <p:blipFill rotWithShape="1">
          <a:blip r:embed="rId4">
            <a:alphaModFix/>
          </a:blip>
          <a:srcRect b="0" l="0" r="0" t="0"/>
          <a:stretch/>
        </p:blipFill>
        <p:spPr>
          <a:xfrm>
            <a:off x="546100" y="3790899"/>
            <a:ext cx="1631775" cy="485825"/>
          </a:xfrm>
          <a:prstGeom prst="rect">
            <a:avLst/>
          </a:prstGeom>
          <a:noFill/>
          <a:ln>
            <a:noFill/>
          </a:ln>
        </p:spPr>
      </p:pic>
      <p:grpSp>
        <p:nvGrpSpPr>
          <p:cNvPr id="2140" name="Google Shape;2140;p193"/>
          <p:cNvGrpSpPr/>
          <p:nvPr/>
        </p:nvGrpSpPr>
        <p:grpSpPr>
          <a:xfrm>
            <a:off x="4745679" y="2241265"/>
            <a:ext cx="4159559" cy="585225"/>
            <a:chOff x="6327572" y="2988353"/>
            <a:chExt cx="5546078" cy="780300"/>
          </a:xfrm>
        </p:grpSpPr>
        <p:cxnSp>
          <p:nvCxnSpPr>
            <p:cNvPr id="2141" name="Google Shape;2141;p193"/>
            <p:cNvCxnSpPr/>
            <p:nvPr/>
          </p:nvCxnSpPr>
          <p:spPr>
            <a:xfrm>
              <a:off x="6327572" y="3378570"/>
              <a:ext cx="1958400" cy="0"/>
            </a:xfrm>
            <a:prstGeom prst="straightConnector1">
              <a:avLst/>
            </a:prstGeom>
            <a:noFill/>
            <a:ln cap="flat" cmpd="sng" w="9525">
              <a:solidFill>
                <a:srgbClr val="004153"/>
              </a:solidFill>
              <a:prstDash val="solid"/>
              <a:round/>
              <a:headEnd len="med" w="med" type="oval"/>
              <a:tailEnd len="med" w="med" type="none"/>
            </a:ln>
          </p:spPr>
        </p:cxnSp>
        <p:sp>
          <p:nvSpPr>
            <p:cNvPr id="2142" name="Google Shape;2142;p193"/>
            <p:cNvSpPr txBox="1"/>
            <p:nvPr/>
          </p:nvSpPr>
          <p:spPr>
            <a:xfrm>
              <a:off x="8285950" y="2988353"/>
              <a:ext cx="3587700" cy="78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Overpass"/>
                  <a:ea typeface="Overpass"/>
                  <a:cs typeface="Overpass"/>
                  <a:sym typeface="Overpass"/>
                </a:rPr>
                <a:t>Decreased attack surface</a:t>
              </a:r>
              <a:endParaRPr sz="1400">
                <a:latin typeface="Overpass"/>
                <a:ea typeface="Overpass"/>
                <a:cs typeface="Overpass"/>
                <a:sym typeface="Overpass"/>
              </a:endParaRPr>
            </a:p>
          </p:txBody>
        </p:sp>
      </p:grpSp>
      <p:grpSp>
        <p:nvGrpSpPr>
          <p:cNvPr id="2143" name="Google Shape;2143;p193"/>
          <p:cNvGrpSpPr/>
          <p:nvPr/>
        </p:nvGrpSpPr>
        <p:grpSpPr>
          <a:xfrm>
            <a:off x="3684338" y="1128075"/>
            <a:ext cx="5220900" cy="705488"/>
            <a:chOff x="4912450" y="1504100"/>
            <a:chExt cx="6961200" cy="940650"/>
          </a:xfrm>
        </p:grpSpPr>
        <p:sp>
          <p:nvSpPr>
            <p:cNvPr id="2144" name="Google Shape;2144;p193"/>
            <p:cNvSpPr txBox="1"/>
            <p:nvPr/>
          </p:nvSpPr>
          <p:spPr>
            <a:xfrm>
              <a:off x="8285950" y="1504100"/>
              <a:ext cx="3587700" cy="78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Overpass"/>
                  <a:ea typeface="Overpass"/>
                  <a:cs typeface="Overpass"/>
                  <a:sym typeface="Overpass"/>
                </a:rPr>
                <a:t>Minimal Linux distribution</a:t>
              </a:r>
              <a:endParaRPr sz="1400">
                <a:latin typeface="Overpass"/>
                <a:ea typeface="Overpass"/>
                <a:cs typeface="Overpass"/>
                <a:sym typeface="Overpass"/>
              </a:endParaRPr>
            </a:p>
          </p:txBody>
        </p:sp>
        <p:cxnSp>
          <p:nvCxnSpPr>
            <p:cNvPr id="2145" name="Google Shape;2145;p193"/>
            <p:cNvCxnSpPr>
              <a:endCxn id="2144" idx="1"/>
            </p:cNvCxnSpPr>
            <p:nvPr/>
          </p:nvCxnSpPr>
          <p:spPr>
            <a:xfrm flipH="1" rot="10800000">
              <a:off x="4912450" y="1894250"/>
              <a:ext cx="3373500" cy="550500"/>
            </a:xfrm>
            <a:prstGeom prst="bentConnector3">
              <a:avLst>
                <a:gd fmla="val 50000" name="adj1"/>
              </a:avLst>
            </a:prstGeom>
            <a:noFill/>
            <a:ln cap="flat" cmpd="sng" w="9525">
              <a:solidFill>
                <a:srgbClr val="004153"/>
              </a:solidFill>
              <a:prstDash val="solid"/>
              <a:round/>
              <a:headEnd len="med" w="med" type="oval"/>
              <a:tailEnd len="med" w="med" type="none"/>
            </a:ln>
          </p:spPr>
        </p:cxnSp>
      </p:grpSp>
      <p:grpSp>
        <p:nvGrpSpPr>
          <p:cNvPr id="2146" name="Google Shape;2146;p193"/>
          <p:cNvGrpSpPr/>
          <p:nvPr/>
        </p:nvGrpSpPr>
        <p:grpSpPr>
          <a:xfrm>
            <a:off x="4365188" y="1684670"/>
            <a:ext cx="4540050" cy="585225"/>
            <a:chOff x="5820250" y="2246227"/>
            <a:chExt cx="6053400" cy="780300"/>
          </a:xfrm>
        </p:grpSpPr>
        <p:sp>
          <p:nvSpPr>
            <p:cNvPr id="2147" name="Google Shape;2147;p193"/>
            <p:cNvSpPr txBox="1"/>
            <p:nvPr/>
          </p:nvSpPr>
          <p:spPr>
            <a:xfrm>
              <a:off x="8285950" y="2246227"/>
              <a:ext cx="3587700" cy="78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Overpass"/>
                  <a:ea typeface="Overpass"/>
                  <a:cs typeface="Overpass"/>
                  <a:sym typeface="Overpass"/>
                </a:rPr>
                <a:t>Optimized for running containers</a:t>
              </a:r>
              <a:endParaRPr sz="1400">
                <a:latin typeface="Overpass"/>
                <a:ea typeface="Overpass"/>
                <a:cs typeface="Overpass"/>
                <a:sym typeface="Overpass"/>
              </a:endParaRPr>
            </a:p>
          </p:txBody>
        </p:sp>
        <p:cxnSp>
          <p:nvCxnSpPr>
            <p:cNvPr id="2148" name="Google Shape;2148;p193"/>
            <p:cNvCxnSpPr>
              <a:endCxn id="2147" idx="1"/>
            </p:cNvCxnSpPr>
            <p:nvPr/>
          </p:nvCxnSpPr>
          <p:spPr>
            <a:xfrm flipH="1" rot="10800000">
              <a:off x="5820250" y="2636377"/>
              <a:ext cx="2465700" cy="180000"/>
            </a:xfrm>
            <a:prstGeom prst="bentConnector3">
              <a:avLst>
                <a:gd fmla="val 50000" name="adj1"/>
              </a:avLst>
            </a:prstGeom>
            <a:noFill/>
            <a:ln cap="flat" cmpd="sng" w="9525">
              <a:solidFill>
                <a:srgbClr val="004153"/>
              </a:solidFill>
              <a:prstDash val="solid"/>
              <a:round/>
              <a:headEnd len="med" w="med" type="oval"/>
              <a:tailEnd len="med" w="med" type="none"/>
            </a:ln>
          </p:spPr>
        </p:cxnSp>
      </p:grpSp>
      <p:grpSp>
        <p:nvGrpSpPr>
          <p:cNvPr id="2149" name="Google Shape;2149;p193"/>
          <p:cNvGrpSpPr/>
          <p:nvPr/>
        </p:nvGrpSpPr>
        <p:grpSpPr>
          <a:xfrm>
            <a:off x="4745679" y="2797860"/>
            <a:ext cx="4159559" cy="585225"/>
            <a:chOff x="6327572" y="3730480"/>
            <a:chExt cx="5546078" cy="780300"/>
          </a:xfrm>
        </p:grpSpPr>
        <p:sp>
          <p:nvSpPr>
            <p:cNvPr id="2150" name="Google Shape;2150;p193"/>
            <p:cNvSpPr txBox="1"/>
            <p:nvPr/>
          </p:nvSpPr>
          <p:spPr>
            <a:xfrm>
              <a:off x="8285950" y="3730480"/>
              <a:ext cx="3587700" cy="78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Overpass"/>
                  <a:ea typeface="Overpass"/>
                  <a:cs typeface="Overpass"/>
                  <a:sym typeface="Overpass"/>
                </a:rPr>
                <a:t>Over-the-air automated updates</a:t>
              </a:r>
              <a:endParaRPr sz="1400">
                <a:latin typeface="Overpass"/>
                <a:ea typeface="Overpass"/>
                <a:cs typeface="Overpass"/>
                <a:sym typeface="Overpass"/>
              </a:endParaRPr>
            </a:p>
          </p:txBody>
        </p:sp>
        <p:cxnSp>
          <p:nvCxnSpPr>
            <p:cNvPr id="2151" name="Google Shape;2151;p193"/>
            <p:cNvCxnSpPr/>
            <p:nvPr/>
          </p:nvCxnSpPr>
          <p:spPr>
            <a:xfrm>
              <a:off x="6327572" y="4120667"/>
              <a:ext cx="1958400" cy="0"/>
            </a:xfrm>
            <a:prstGeom prst="straightConnector1">
              <a:avLst/>
            </a:prstGeom>
            <a:noFill/>
            <a:ln cap="flat" cmpd="sng" w="9525">
              <a:solidFill>
                <a:srgbClr val="004153"/>
              </a:solidFill>
              <a:prstDash val="solid"/>
              <a:round/>
              <a:headEnd len="med" w="med" type="oval"/>
              <a:tailEnd len="med" w="med" type="none"/>
            </a:ln>
          </p:spPr>
        </p:cxnSp>
      </p:grpSp>
      <p:grpSp>
        <p:nvGrpSpPr>
          <p:cNvPr id="2152" name="Google Shape;2152;p193"/>
          <p:cNvGrpSpPr/>
          <p:nvPr/>
        </p:nvGrpSpPr>
        <p:grpSpPr>
          <a:xfrm>
            <a:off x="3684300" y="3790902"/>
            <a:ext cx="5220975" cy="705372"/>
            <a:chOff x="4912350" y="5054537"/>
            <a:chExt cx="6961300" cy="940497"/>
          </a:xfrm>
        </p:grpSpPr>
        <p:sp>
          <p:nvSpPr>
            <p:cNvPr id="2153" name="Google Shape;2153;p193"/>
            <p:cNvSpPr txBox="1"/>
            <p:nvPr/>
          </p:nvSpPr>
          <p:spPr>
            <a:xfrm>
              <a:off x="8285950" y="5214733"/>
              <a:ext cx="3587700" cy="78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Overpass"/>
                  <a:ea typeface="Overpass"/>
                  <a:cs typeface="Overpass"/>
                  <a:sym typeface="Overpass"/>
                </a:rPr>
                <a:t>Ignition-based Metal and Cloud host configuration</a:t>
              </a:r>
              <a:endParaRPr sz="1400">
                <a:latin typeface="Overpass"/>
                <a:ea typeface="Overpass"/>
                <a:cs typeface="Overpass"/>
                <a:sym typeface="Overpass"/>
              </a:endParaRPr>
            </a:p>
          </p:txBody>
        </p:sp>
        <p:cxnSp>
          <p:nvCxnSpPr>
            <p:cNvPr id="2154" name="Google Shape;2154;p193"/>
            <p:cNvCxnSpPr/>
            <p:nvPr/>
          </p:nvCxnSpPr>
          <p:spPr>
            <a:xfrm>
              <a:off x="4912350" y="5054537"/>
              <a:ext cx="3373500" cy="550500"/>
            </a:xfrm>
            <a:prstGeom prst="bentConnector3">
              <a:avLst>
                <a:gd fmla="val 1" name="adj1"/>
              </a:avLst>
            </a:prstGeom>
            <a:noFill/>
            <a:ln cap="flat" cmpd="sng" w="9525">
              <a:solidFill>
                <a:srgbClr val="004153"/>
              </a:solidFill>
              <a:prstDash val="solid"/>
              <a:round/>
              <a:headEnd len="med" w="med" type="oval"/>
              <a:tailEnd len="med" w="med" type="none"/>
            </a:ln>
          </p:spPr>
        </p:cxnSp>
      </p:grpSp>
      <p:grpSp>
        <p:nvGrpSpPr>
          <p:cNvPr id="2155" name="Google Shape;2155;p193"/>
          <p:cNvGrpSpPr/>
          <p:nvPr/>
        </p:nvGrpSpPr>
        <p:grpSpPr>
          <a:xfrm>
            <a:off x="4365263" y="3354455"/>
            <a:ext cx="4539975" cy="585225"/>
            <a:chOff x="5820350" y="4472607"/>
            <a:chExt cx="6053300" cy="780300"/>
          </a:xfrm>
        </p:grpSpPr>
        <p:sp>
          <p:nvSpPr>
            <p:cNvPr id="2156" name="Google Shape;2156;p193"/>
            <p:cNvSpPr txBox="1"/>
            <p:nvPr/>
          </p:nvSpPr>
          <p:spPr>
            <a:xfrm>
              <a:off x="8285950" y="4472607"/>
              <a:ext cx="3587700" cy="78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Overpass"/>
                  <a:ea typeface="Overpass"/>
                  <a:cs typeface="Overpass"/>
                  <a:sym typeface="Overpass"/>
                </a:rPr>
                <a:t>Immutable foundation for OpenShift clusters</a:t>
              </a:r>
              <a:endParaRPr sz="1400">
                <a:latin typeface="Overpass"/>
                <a:ea typeface="Overpass"/>
                <a:cs typeface="Overpass"/>
                <a:sym typeface="Overpass"/>
              </a:endParaRPr>
            </a:p>
          </p:txBody>
        </p:sp>
        <p:cxnSp>
          <p:nvCxnSpPr>
            <p:cNvPr id="2157" name="Google Shape;2157;p193"/>
            <p:cNvCxnSpPr/>
            <p:nvPr/>
          </p:nvCxnSpPr>
          <p:spPr>
            <a:xfrm>
              <a:off x="5820350" y="4682810"/>
              <a:ext cx="2465700" cy="180000"/>
            </a:xfrm>
            <a:prstGeom prst="bentConnector3">
              <a:avLst>
                <a:gd fmla="val -5" name="adj1"/>
              </a:avLst>
            </a:prstGeom>
            <a:noFill/>
            <a:ln cap="flat" cmpd="sng" w="9525">
              <a:solidFill>
                <a:srgbClr val="004153"/>
              </a:solidFill>
              <a:prstDash val="solid"/>
              <a:round/>
              <a:headEnd len="med" w="med" type="oval"/>
              <a:tailEnd len="med" w="med" type="none"/>
            </a:ln>
          </p:spPr>
        </p:cxnSp>
      </p:grpSp>
      <p:cxnSp>
        <p:nvCxnSpPr>
          <p:cNvPr id="2158" name="Google Shape;2158;p193"/>
          <p:cNvCxnSpPr>
            <a:stCxn id="2138" idx="2"/>
          </p:cNvCxnSpPr>
          <p:nvPr/>
        </p:nvCxnSpPr>
        <p:spPr>
          <a:xfrm flipH="1" rot="-5400000">
            <a:off x="1654788" y="1863700"/>
            <a:ext cx="653100" cy="1238700"/>
          </a:xfrm>
          <a:prstGeom prst="bentConnector2">
            <a:avLst/>
          </a:prstGeom>
          <a:noFill/>
          <a:ln cap="flat" cmpd="sng" w="9525">
            <a:solidFill>
              <a:srgbClr val="004153"/>
            </a:solidFill>
            <a:prstDash val="solid"/>
            <a:round/>
            <a:headEnd len="med" w="med" type="none"/>
            <a:tailEnd len="med" w="med" type="triangle"/>
          </a:ln>
        </p:spPr>
      </p:cxnSp>
      <p:cxnSp>
        <p:nvCxnSpPr>
          <p:cNvPr id="2159" name="Google Shape;2159;p193"/>
          <p:cNvCxnSpPr/>
          <p:nvPr/>
        </p:nvCxnSpPr>
        <p:spPr>
          <a:xfrm rot="-5400000">
            <a:off x="1654788" y="2606725"/>
            <a:ext cx="653100" cy="1238700"/>
          </a:xfrm>
          <a:prstGeom prst="bentConnector2">
            <a:avLst/>
          </a:prstGeom>
          <a:noFill/>
          <a:ln cap="flat" cmpd="sng" w="9525">
            <a:solidFill>
              <a:srgbClr val="004153"/>
            </a:solidFill>
            <a:prstDash val="solid"/>
            <a:round/>
            <a:headEnd len="med" w="med" type="none"/>
            <a:tailEnd len="med" w="med" type="triangle"/>
          </a:ln>
        </p:spPr>
      </p:cxnSp>
      <p:pic>
        <p:nvPicPr>
          <p:cNvPr id="2160" name="Google Shape;2160;p193"/>
          <p:cNvPicPr preferRelativeResize="0"/>
          <p:nvPr/>
        </p:nvPicPr>
        <p:blipFill>
          <a:blip r:embed="rId5">
            <a:alphaModFix/>
          </a:blip>
          <a:stretch>
            <a:fillRect/>
          </a:stretch>
        </p:blipFill>
        <p:spPr>
          <a:xfrm>
            <a:off x="2838041" y="2509076"/>
            <a:ext cx="1759394" cy="585301"/>
          </a:xfrm>
          <a:prstGeom prst="rect">
            <a:avLst/>
          </a:prstGeom>
          <a:noFill/>
          <a:ln>
            <a:noFill/>
          </a:ln>
        </p:spPr>
      </p:pic>
      <p:sp>
        <p:nvSpPr>
          <p:cNvPr id="2161" name="Google Shape;2161;p193"/>
          <p:cNvSpPr txBox="1"/>
          <p:nvPr>
            <p:ph type="title"/>
          </p:nvPr>
        </p:nvSpPr>
        <p:spPr>
          <a:xfrm>
            <a:off x="635775" y="0"/>
            <a:ext cx="7833000" cy="106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Proxima Nova"/>
              <a:buNone/>
            </a:pPr>
            <a:r>
              <a:rPr b="1" i="0" lang="en" sz="2800" u="none" cap="none" strike="noStrike">
                <a:latin typeface="Overpass"/>
                <a:ea typeface="Overpass"/>
                <a:cs typeface="Overpass"/>
                <a:sym typeface="Overpass"/>
              </a:rPr>
              <a:t>R</a:t>
            </a:r>
            <a:r>
              <a:rPr b="1" lang="en" sz="2800">
                <a:latin typeface="Overpass"/>
                <a:ea typeface="Overpass"/>
                <a:cs typeface="Overpass"/>
                <a:sym typeface="Overpass"/>
              </a:rPr>
              <a:t>ed Hat Enterprise Linux</a:t>
            </a:r>
            <a:r>
              <a:rPr b="1" i="0" lang="en" sz="2800" u="none" cap="none" strike="noStrike">
                <a:latin typeface="Overpass"/>
                <a:ea typeface="Overpass"/>
                <a:cs typeface="Overpass"/>
                <a:sym typeface="Overpass"/>
              </a:rPr>
              <a:t> C</a:t>
            </a:r>
            <a:r>
              <a:rPr b="1" lang="en" sz="2800">
                <a:latin typeface="Overpass"/>
                <a:ea typeface="Overpass"/>
                <a:cs typeface="Overpass"/>
                <a:sym typeface="Overpass"/>
              </a:rPr>
              <a:t>ore</a:t>
            </a:r>
            <a:r>
              <a:rPr b="1" i="0" lang="en" sz="2800" u="none" cap="none" strike="noStrike">
                <a:latin typeface="Overpass"/>
                <a:ea typeface="Overpass"/>
                <a:cs typeface="Overpass"/>
                <a:sym typeface="Overpass"/>
              </a:rPr>
              <a:t>OS</a:t>
            </a:r>
            <a:endParaRPr b="1" i="0" sz="2800" u="none" cap="none" strike="noStrike">
              <a:latin typeface="Overpass"/>
              <a:ea typeface="Overpass"/>
              <a:cs typeface="Overpass"/>
              <a:sym typeface="Overpas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43"/>
                                        </p:tgtEl>
                                        <p:attrNameLst>
                                          <p:attrName>style.visibility</p:attrName>
                                        </p:attrNameLst>
                                      </p:cBhvr>
                                      <p:to>
                                        <p:strVal val="visible"/>
                                      </p:to>
                                    </p:set>
                                    <p:animEffect filter="fade" transition="in">
                                      <p:cBhvr>
                                        <p:cTn dur="1000"/>
                                        <p:tgtEl>
                                          <p:spTgt spid="21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46"/>
                                        </p:tgtEl>
                                        <p:attrNameLst>
                                          <p:attrName>style.visibility</p:attrName>
                                        </p:attrNameLst>
                                      </p:cBhvr>
                                      <p:to>
                                        <p:strVal val="visible"/>
                                      </p:to>
                                    </p:set>
                                    <p:animEffect filter="fade" transition="in">
                                      <p:cBhvr>
                                        <p:cTn dur="1000"/>
                                        <p:tgtEl>
                                          <p:spTgt spid="214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1000"/>
                                        <p:tgtEl>
                                          <p:spTgt spid="214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49"/>
                                        </p:tgtEl>
                                        <p:attrNameLst>
                                          <p:attrName>style.visibility</p:attrName>
                                        </p:attrNameLst>
                                      </p:cBhvr>
                                      <p:to>
                                        <p:strVal val="visible"/>
                                      </p:to>
                                    </p:set>
                                    <p:animEffect filter="fade" transition="in">
                                      <p:cBhvr>
                                        <p:cTn dur="1000"/>
                                        <p:tgtEl>
                                          <p:spTgt spid="214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55"/>
                                        </p:tgtEl>
                                        <p:attrNameLst>
                                          <p:attrName>style.visibility</p:attrName>
                                        </p:attrNameLst>
                                      </p:cBhvr>
                                      <p:to>
                                        <p:strVal val="visible"/>
                                      </p:to>
                                    </p:set>
                                    <p:animEffect filter="fade" transition="in">
                                      <p:cBhvr>
                                        <p:cTn dur="1000"/>
                                        <p:tgtEl>
                                          <p:spTgt spid="215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152"/>
                                        </p:tgtEl>
                                        <p:attrNameLst>
                                          <p:attrName>style.visibility</p:attrName>
                                        </p:attrNameLst>
                                      </p:cBhvr>
                                      <p:to>
                                        <p:strVal val="visible"/>
                                      </p:to>
                                    </p:set>
                                    <p:animEffect filter="fade" transition="in">
                                      <p:cBhvr>
                                        <p:cTn dur="1000"/>
                                        <p:tgtEl>
                                          <p:spTgt spid="2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19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Immutable Operating System</a:t>
            </a:r>
            <a:endParaRPr sz="2600">
              <a:latin typeface="Overpass Light"/>
              <a:ea typeface="Overpass Light"/>
              <a:cs typeface="Overpass Light"/>
              <a:sym typeface="Overpass Light"/>
            </a:endParaRPr>
          </a:p>
        </p:txBody>
      </p:sp>
      <p:sp>
        <p:nvSpPr>
          <p:cNvPr id="2167" name="Google Shape;2167;p19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168" name="Google Shape;2168;p194"/>
          <p:cNvSpPr txBox="1"/>
          <p:nvPr/>
        </p:nvSpPr>
        <p:spPr>
          <a:xfrm>
            <a:off x="343650" y="1382800"/>
            <a:ext cx="4228500" cy="2946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Red Hat Enterprise Linux CoreOS is versioned with OpenShift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CoreOS is tested and shipped in conjunction with the platform. Red Hat runs thousands of tests against these configurations.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b="1" lang="en" sz="1200">
                <a:latin typeface="Overpass"/>
                <a:ea typeface="Overpass"/>
                <a:cs typeface="Overpass"/>
                <a:sym typeface="Overpass"/>
              </a:rPr>
              <a:t>Red Hat Enterprise Linux CoreOS is managed by the cluster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The Operating system is operated as part of the cluster, with the config for components </a:t>
            </a:r>
            <a:r>
              <a:rPr lang="en" sz="1200">
                <a:latin typeface="Overpass Light"/>
                <a:ea typeface="Overpass Light"/>
                <a:cs typeface="Overpass Light"/>
                <a:sym typeface="Overpass Light"/>
              </a:rPr>
              <a:t>managed by Machine Config Operator</a:t>
            </a:r>
            <a:r>
              <a:rPr lang="en" sz="1200">
                <a:latin typeface="Overpass Light"/>
                <a:ea typeface="Overpass Light"/>
                <a:cs typeface="Overpass Light"/>
                <a:sym typeface="Overpass Light"/>
              </a:rPr>
              <a:t>:</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CRI-O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Kubelet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Authorized registries</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SSH config</a:t>
            </a:r>
            <a:endParaRPr sz="1200">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p:txBody>
      </p:sp>
      <p:grpSp>
        <p:nvGrpSpPr>
          <p:cNvPr id="2169" name="Google Shape;2169;p194"/>
          <p:cNvGrpSpPr/>
          <p:nvPr/>
        </p:nvGrpSpPr>
        <p:grpSpPr>
          <a:xfrm>
            <a:off x="6135024" y="2368038"/>
            <a:ext cx="1852201" cy="2032087"/>
            <a:chOff x="5927174" y="2358238"/>
            <a:chExt cx="1852201" cy="2032087"/>
          </a:xfrm>
        </p:grpSpPr>
        <p:cxnSp>
          <p:nvCxnSpPr>
            <p:cNvPr id="2170" name="Google Shape;2170;p194"/>
            <p:cNvCxnSpPr/>
            <p:nvPr/>
          </p:nvCxnSpPr>
          <p:spPr>
            <a:xfrm>
              <a:off x="6896400" y="2678163"/>
              <a:ext cx="0" cy="1212900"/>
            </a:xfrm>
            <a:prstGeom prst="straightConnector1">
              <a:avLst/>
            </a:prstGeom>
            <a:noFill/>
            <a:ln cap="flat" cmpd="sng" w="28575">
              <a:solidFill>
                <a:srgbClr val="C5000B"/>
              </a:solidFill>
              <a:prstDash val="solid"/>
              <a:round/>
              <a:headEnd len="med" w="med" type="none"/>
              <a:tailEnd len="med" w="med" type="none"/>
            </a:ln>
          </p:spPr>
        </p:cxnSp>
        <p:sp>
          <p:nvSpPr>
            <p:cNvPr id="2171" name="Google Shape;2171;p194"/>
            <p:cNvSpPr/>
            <p:nvPr/>
          </p:nvSpPr>
          <p:spPr>
            <a:xfrm>
              <a:off x="6013500" y="3541534"/>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94"/>
            <p:cNvSpPr/>
            <p:nvPr/>
          </p:nvSpPr>
          <p:spPr>
            <a:xfrm>
              <a:off x="6013500" y="2358238"/>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3" name="Google Shape;2173;p194"/>
            <p:cNvPicPr preferRelativeResize="0"/>
            <p:nvPr/>
          </p:nvPicPr>
          <p:blipFill>
            <a:blip r:embed="rId3">
              <a:alphaModFix/>
            </a:blip>
            <a:stretch>
              <a:fillRect/>
            </a:stretch>
          </p:blipFill>
          <p:spPr>
            <a:xfrm>
              <a:off x="6105977" y="2415788"/>
              <a:ext cx="1572613" cy="492120"/>
            </a:xfrm>
            <a:prstGeom prst="rect">
              <a:avLst/>
            </a:prstGeom>
            <a:noFill/>
            <a:ln>
              <a:noFill/>
            </a:ln>
          </p:spPr>
        </p:pic>
        <p:pic>
          <p:nvPicPr>
            <p:cNvPr id="2174" name="Google Shape;2174;p194"/>
            <p:cNvPicPr preferRelativeResize="0"/>
            <p:nvPr/>
          </p:nvPicPr>
          <p:blipFill>
            <a:blip r:embed="rId4">
              <a:alphaModFix/>
            </a:blip>
            <a:stretch>
              <a:fillRect/>
            </a:stretch>
          </p:blipFill>
          <p:spPr>
            <a:xfrm>
              <a:off x="6068169" y="3590601"/>
              <a:ext cx="1479386" cy="492134"/>
            </a:xfrm>
            <a:prstGeom prst="rect">
              <a:avLst/>
            </a:prstGeom>
            <a:noFill/>
            <a:ln>
              <a:noFill/>
            </a:ln>
          </p:spPr>
        </p:pic>
        <p:sp>
          <p:nvSpPr>
            <p:cNvPr id="2175" name="Google Shape;2175;p194"/>
            <p:cNvSpPr txBox="1"/>
            <p:nvPr/>
          </p:nvSpPr>
          <p:spPr>
            <a:xfrm>
              <a:off x="5927175" y="2924225"/>
              <a:ext cx="1852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sp>
          <p:nvSpPr>
            <p:cNvPr id="2176" name="Google Shape;2176;p194"/>
            <p:cNvSpPr txBox="1"/>
            <p:nvPr/>
          </p:nvSpPr>
          <p:spPr>
            <a:xfrm>
              <a:off x="5927174" y="4100525"/>
              <a:ext cx="1852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grpSp>
      <p:sp>
        <p:nvSpPr>
          <p:cNvPr id="2177" name="Google Shape;2177;p194"/>
          <p:cNvSpPr txBox="1"/>
          <p:nvPr/>
        </p:nvSpPr>
        <p:spPr>
          <a:xfrm>
            <a:off x="5596675" y="1382800"/>
            <a:ext cx="3171900" cy="70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RHEL CoreOS admins are responsible for: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Nothing. </a:t>
            </a:r>
            <a:endParaRPr sz="1200">
              <a:latin typeface="Overpass Light"/>
              <a:ea typeface="Overpass Light"/>
              <a:cs typeface="Overpass Light"/>
              <a:sym typeface="Overpass Light"/>
            </a:endParaRPr>
          </a:p>
        </p:txBody>
      </p:sp>
      <p:grpSp>
        <p:nvGrpSpPr>
          <p:cNvPr id="2178" name="Google Shape;2178;p194"/>
          <p:cNvGrpSpPr/>
          <p:nvPr/>
        </p:nvGrpSpPr>
        <p:grpSpPr>
          <a:xfrm>
            <a:off x="6217475" y="1594059"/>
            <a:ext cx="534075" cy="250716"/>
            <a:chOff x="5989625" y="1601284"/>
            <a:chExt cx="534075" cy="250716"/>
          </a:xfrm>
        </p:grpSpPr>
        <p:pic>
          <p:nvPicPr>
            <p:cNvPr id="2179" name="Google Shape;2179;p194"/>
            <p:cNvPicPr preferRelativeResize="0"/>
            <p:nvPr/>
          </p:nvPicPr>
          <p:blipFill>
            <a:blip r:embed="rId5">
              <a:alphaModFix/>
            </a:blip>
            <a:stretch>
              <a:fillRect/>
            </a:stretch>
          </p:blipFill>
          <p:spPr>
            <a:xfrm>
              <a:off x="5989625" y="1611100"/>
              <a:ext cx="240903" cy="240900"/>
            </a:xfrm>
            <a:prstGeom prst="rect">
              <a:avLst/>
            </a:prstGeom>
            <a:noFill/>
            <a:ln>
              <a:noFill/>
            </a:ln>
          </p:spPr>
        </p:pic>
        <p:pic>
          <p:nvPicPr>
            <p:cNvPr id="2180" name="Google Shape;2180;p194"/>
            <p:cNvPicPr preferRelativeResize="0"/>
            <p:nvPr/>
          </p:nvPicPr>
          <p:blipFill>
            <a:blip r:embed="rId6">
              <a:alphaModFix/>
            </a:blip>
            <a:stretch>
              <a:fillRect/>
            </a:stretch>
          </p:blipFill>
          <p:spPr>
            <a:xfrm>
              <a:off x="6282797" y="1601284"/>
              <a:ext cx="240903" cy="2409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1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186" name="Google Shape;2186;p19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87" name="Google Shape;2187;p195"/>
          <p:cNvSpPr txBox="1"/>
          <p:nvPr>
            <p:ph idx="2" type="subTitle"/>
          </p:nvPr>
        </p:nvSpPr>
        <p:spPr>
          <a:xfrm>
            <a:off x="826650" y="2107875"/>
            <a:ext cx="7490700" cy="509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A lightweight, OCI-compliant container runtime</a:t>
            </a:r>
            <a:endParaRPr sz="1800"/>
          </a:p>
        </p:txBody>
      </p:sp>
      <p:pic>
        <p:nvPicPr>
          <p:cNvPr id="2188" name="Google Shape;2188;p195"/>
          <p:cNvPicPr preferRelativeResize="0"/>
          <p:nvPr/>
        </p:nvPicPr>
        <p:blipFill rotWithShape="1">
          <a:blip r:embed="rId3">
            <a:alphaModFix/>
          </a:blip>
          <a:srcRect b="0" l="0" r="0" t="0"/>
          <a:stretch/>
        </p:blipFill>
        <p:spPr>
          <a:xfrm>
            <a:off x="2705025" y="809600"/>
            <a:ext cx="3325550" cy="1264950"/>
          </a:xfrm>
          <a:prstGeom prst="rect">
            <a:avLst/>
          </a:prstGeom>
          <a:noFill/>
          <a:ln>
            <a:noFill/>
          </a:ln>
        </p:spPr>
      </p:pic>
      <p:sp>
        <p:nvSpPr>
          <p:cNvPr id="2189" name="Google Shape;2189;p195"/>
          <p:cNvSpPr/>
          <p:nvPr/>
        </p:nvSpPr>
        <p:spPr>
          <a:xfrm>
            <a:off x="1112750"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Minimal and Secure Architecture</a:t>
            </a:r>
            <a:endParaRPr sz="1600">
              <a:solidFill>
                <a:srgbClr val="FFFFFF"/>
              </a:solidFill>
              <a:latin typeface="Overpass"/>
              <a:ea typeface="Overpass"/>
              <a:cs typeface="Overpass"/>
              <a:sym typeface="Overpass"/>
            </a:endParaRPr>
          </a:p>
        </p:txBody>
      </p:sp>
      <p:sp>
        <p:nvSpPr>
          <p:cNvPr id="2190" name="Google Shape;2190;p195"/>
          <p:cNvSpPr/>
          <p:nvPr/>
        </p:nvSpPr>
        <p:spPr>
          <a:xfrm>
            <a:off x="3520438"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Optimized for Kubernetes</a:t>
            </a:r>
            <a:endParaRPr sz="1600">
              <a:solidFill>
                <a:srgbClr val="FFFFFF"/>
              </a:solidFill>
              <a:latin typeface="Overpass"/>
              <a:ea typeface="Overpass"/>
              <a:cs typeface="Overpass"/>
              <a:sym typeface="Overpass"/>
            </a:endParaRPr>
          </a:p>
        </p:txBody>
      </p:sp>
      <p:sp>
        <p:nvSpPr>
          <p:cNvPr id="2191" name="Google Shape;2191;p195"/>
          <p:cNvSpPr/>
          <p:nvPr/>
        </p:nvSpPr>
        <p:spPr>
          <a:xfrm>
            <a:off x="5870123"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Runs any OCI-compliant image (including docker)</a:t>
            </a:r>
            <a:endParaRPr sz="1600">
              <a:solidFill>
                <a:srgbClr val="FFFFFF"/>
              </a:solidFill>
              <a:latin typeface="Overpass"/>
              <a:ea typeface="Overpass"/>
              <a:cs typeface="Overpass"/>
              <a:sym typeface="Overpas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196"/>
          <p:cNvSpPr/>
          <p:nvPr/>
        </p:nvSpPr>
        <p:spPr>
          <a:xfrm>
            <a:off x="2761575" y="1665150"/>
            <a:ext cx="2712900" cy="2118000"/>
          </a:xfrm>
          <a:prstGeom prst="rect">
            <a:avLst/>
          </a:prstGeom>
          <a:noFill/>
          <a:ln cap="flat" cmpd="sng" w="9525">
            <a:solidFill>
              <a:schemeClr val="dk2"/>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kubelet static containers</a:t>
            </a:r>
            <a:endParaRPr sz="1000">
              <a:latin typeface="Red Hat Text"/>
              <a:ea typeface="Red Hat Text"/>
              <a:cs typeface="Red Hat Text"/>
              <a:sym typeface="Red Hat Text"/>
            </a:endParaRPr>
          </a:p>
        </p:txBody>
      </p:sp>
      <p:sp>
        <p:nvSpPr>
          <p:cNvPr id="2197" name="Google Shape;2197;p196"/>
          <p:cNvSpPr/>
          <p:nvPr/>
        </p:nvSpPr>
        <p:spPr>
          <a:xfrm>
            <a:off x="5591625" y="1665150"/>
            <a:ext cx="2712900" cy="2118000"/>
          </a:xfrm>
          <a:prstGeom prst="rect">
            <a:avLst/>
          </a:prstGeom>
          <a:noFill/>
          <a:ln cap="flat" cmpd="sng" w="9525">
            <a:solidFill>
              <a:schemeClr val="dk2"/>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scheduled containers</a:t>
            </a:r>
            <a:endParaRPr sz="1000">
              <a:latin typeface="Red Hat Text"/>
              <a:ea typeface="Red Hat Text"/>
              <a:cs typeface="Red Hat Text"/>
              <a:sym typeface="Red Hat Text"/>
            </a:endParaRPr>
          </a:p>
        </p:txBody>
      </p:sp>
      <p:sp>
        <p:nvSpPr>
          <p:cNvPr id="2198" name="Google Shape;2198;p196"/>
          <p:cNvSpPr/>
          <p:nvPr/>
        </p:nvSpPr>
        <p:spPr>
          <a:xfrm>
            <a:off x="839475" y="2427150"/>
            <a:ext cx="1823400" cy="1344000"/>
          </a:xfrm>
          <a:prstGeom prst="rect">
            <a:avLst/>
          </a:prstGeom>
          <a:noFill/>
          <a:ln cap="flat" cmpd="sng" w="9525">
            <a:solidFill>
              <a:schemeClr val="dk2"/>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systemd-managed</a:t>
            </a:r>
            <a:br>
              <a:rPr lang="en" sz="1000">
                <a:latin typeface="Red Hat Text"/>
                <a:ea typeface="Red Hat Text"/>
                <a:cs typeface="Red Hat Text"/>
                <a:sym typeface="Red Hat Text"/>
              </a:rPr>
            </a:br>
            <a:r>
              <a:rPr lang="en" sz="1000">
                <a:latin typeface="Red Hat Text"/>
                <a:ea typeface="Red Hat Text"/>
                <a:cs typeface="Red Hat Text"/>
                <a:sym typeface="Red Hat Text"/>
              </a:rPr>
              <a:t>native binaries</a:t>
            </a:r>
            <a:endParaRPr sz="1000">
              <a:latin typeface="Red Hat Text"/>
              <a:ea typeface="Red Hat Text"/>
              <a:cs typeface="Red Hat Text"/>
              <a:sym typeface="Red Hat Text"/>
            </a:endParaRPr>
          </a:p>
        </p:txBody>
      </p:sp>
      <p:sp>
        <p:nvSpPr>
          <p:cNvPr id="2199" name="Google Shape;2199;p196"/>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CoreOS “pod” architecture</a:t>
            </a:r>
            <a:endParaRPr/>
          </a:p>
        </p:txBody>
      </p:sp>
      <p:sp>
        <p:nvSpPr>
          <p:cNvPr id="2200" name="Google Shape;2200;p1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201" name="Google Shape;2201;p19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202" name="Google Shape;2202;p196"/>
          <p:cNvSpPr/>
          <p:nvPr/>
        </p:nvSpPr>
        <p:spPr>
          <a:xfrm>
            <a:off x="3229413" y="1879376"/>
            <a:ext cx="548700" cy="475500"/>
          </a:xfrm>
          <a:prstGeom prst="hexagon">
            <a:avLst>
              <a:gd fmla="val 25000" name="adj"/>
              <a:gd fmla="val 115470" name="vf"/>
            </a:avLst>
          </a:prstGeom>
          <a:solidFill>
            <a:srgbClr val="A3DBE8"/>
          </a:solidFill>
          <a:ln cap="flat" cmpd="sng" w="28575">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203" name="Google Shape;2203;p196"/>
          <p:cNvSpPr txBox="1"/>
          <p:nvPr/>
        </p:nvSpPr>
        <p:spPr>
          <a:xfrm>
            <a:off x="880350" y="3055950"/>
            <a:ext cx="9144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kubelet</a:t>
            </a:r>
            <a:endParaRPr sz="1000">
              <a:latin typeface="Red Hat Text"/>
              <a:ea typeface="Red Hat Text"/>
              <a:cs typeface="Red Hat Text"/>
              <a:sym typeface="Red Hat Text"/>
            </a:endParaRPr>
          </a:p>
        </p:txBody>
      </p:sp>
      <p:sp>
        <p:nvSpPr>
          <p:cNvPr id="2204" name="Google Shape;2204;p196"/>
          <p:cNvSpPr/>
          <p:nvPr/>
        </p:nvSpPr>
        <p:spPr>
          <a:xfrm>
            <a:off x="1063200" y="2600050"/>
            <a:ext cx="548700" cy="45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96"/>
          <p:cNvSpPr txBox="1"/>
          <p:nvPr/>
        </p:nvSpPr>
        <p:spPr>
          <a:xfrm>
            <a:off x="1718550" y="3055950"/>
            <a:ext cx="9144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CRI-O</a:t>
            </a:r>
            <a:endParaRPr sz="1000">
              <a:latin typeface="Red Hat Text"/>
              <a:ea typeface="Red Hat Text"/>
              <a:cs typeface="Red Hat Text"/>
              <a:sym typeface="Red Hat Text"/>
            </a:endParaRPr>
          </a:p>
        </p:txBody>
      </p:sp>
      <p:sp>
        <p:nvSpPr>
          <p:cNvPr id="2206" name="Google Shape;2206;p196"/>
          <p:cNvSpPr/>
          <p:nvPr/>
        </p:nvSpPr>
        <p:spPr>
          <a:xfrm>
            <a:off x="1901400" y="2600050"/>
            <a:ext cx="548700" cy="45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96"/>
          <p:cNvSpPr txBox="1"/>
          <p:nvPr/>
        </p:nvSpPr>
        <p:spPr>
          <a:xfrm>
            <a:off x="3046575" y="2323009"/>
            <a:ext cx="9144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etcd</a:t>
            </a:r>
            <a:endParaRPr sz="1000">
              <a:latin typeface="Red Hat Text"/>
              <a:ea typeface="Red Hat Text"/>
              <a:cs typeface="Red Hat Text"/>
              <a:sym typeface="Red Hat Text"/>
            </a:endParaRPr>
          </a:p>
        </p:txBody>
      </p:sp>
      <p:sp>
        <p:nvSpPr>
          <p:cNvPr id="2208" name="Google Shape;2208;p196"/>
          <p:cNvSpPr/>
          <p:nvPr/>
        </p:nvSpPr>
        <p:spPr>
          <a:xfrm>
            <a:off x="3229413" y="2793776"/>
            <a:ext cx="548700" cy="475500"/>
          </a:xfrm>
          <a:prstGeom prst="hexagon">
            <a:avLst>
              <a:gd fmla="val 25000" name="adj"/>
              <a:gd fmla="val 115470" name="vf"/>
            </a:avLst>
          </a:prstGeom>
          <a:solidFill>
            <a:srgbClr val="A3DBE8"/>
          </a:solidFill>
          <a:ln cap="flat" cmpd="sng" w="28575">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209" name="Google Shape;2209;p196"/>
          <p:cNvSpPr txBox="1"/>
          <p:nvPr/>
        </p:nvSpPr>
        <p:spPr>
          <a:xfrm>
            <a:off x="2772225" y="3237409"/>
            <a:ext cx="14631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kube-scheduler</a:t>
            </a:r>
            <a:endParaRPr sz="1000">
              <a:latin typeface="Red Hat Text"/>
              <a:ea typeface="Red Hat Text"/>
              <a:cs typeface="Red Hat Text"/>
              <a:sym typeface="Red Hat Text"/>
            </a:endParaRPr>
          </a:p>
        </p:txBody>
      </p:sp>
      <p:sp>
        <p:nvSpPr>
          <p:cNvPr id="2210" name="Google Shape;2210;p196"/>
          <p:cNvSpPr/>
          <p:nvPr/>
        </p:nvSpPr>
        <p:spPr>
          <a:xfrm>
            <a:off x="4296213" y="1879376"/>
            <a:ext cx="548700" cy="475500"/>
          </a:xfrm>
          <a:prstGeom prst="hexagon">
            <a:avLst>
              <a:gd fmla="val 25000" name="adj"/>
              <a:gd fmla="val 115470" name="vf"/>
            </a:avLst>
          </a:prstGeom>
          <a:solidFill>
            <a:srgbClr val="A3DBE8"/>
          </a:solidFill>
          <a:ln cap="flat" cmpd="sng" w="28575">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211" name="Google Shape;2211;p196"/>
          <p:cNvSpPr txBox="1"/>
          <p:nvPr/>
        </p:nvSpPr>
        <p:spPr>
          <a:xfrm>
            <a:off x="3839025" y="2399209"/>
            <a:ext cx="14631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kube</a:t>
            </a:r>
            <a:br>
              <a:rPr lang="en" sz="1000">
                <a:latin typeface="Red Hat Text"/>
                <a:ea typeface="Red Hat Text"/>
                <a:cs typeface="Red Hat Text"/>
                <a:sym typeface="Red Hat Text"/>
              </a:rPr>
            </a:br>
            <a:r>
              <a:rPr lang="en" sz="1000">
                <a:latin typeface="Red Hat Text"/>
                <a:ea typeface="Red Hat Text"/>
                <a:cs typeface="Red Hat Text"/>
                <a:sym typeface="Red Hat Text"/>
              </a:rPr>
              <a:t>controller-manager</a:t>
            </a:r>
            <a:endParaRPr sz="1000">
              <a:latin typeface="Red Hat Text"/>
              <a:ea typeface="Red Hat Text"/>
              <a:cs typeface="Red Hat Text"/>
              <a:sym typeface="Red Hat Text"/>
            </a:endParaRPr>
          </a:p>
        </p:txBody>
      </p:sp>
      <p:sp>
        <p:nvSpPr>
          <p:cNvPr id="2212" name="Google Shape;2212;p196"/>
          <p:cNvSpPr/>
          <p:nvPr/>
        </p:nvSpPr>
        <p:spPr>
          <a:xfrm>
            <a:off x="4296213" y="2793776"/>
            <a:ext cx="548700" cy="475500"/>
          </a:xfrm>
          <a:prstGeom prst="hexagon">
            <a:avLst>
              <a:gd fmla="val 25000" name="adj"/>
              <a:gd fmla="val 115470" name="vf"/>
            </a:avLst>
          </a:prstGeom>
          <a:solidFill>
            <a:srgbClr val="A3DBE8"/>
          </a:solidFill>
          <a:ln cap="flat" cmpd="sng" w="28575">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213" name="Google Shape;2213;p196"/>
          <p:cNvSpPr txBox="1"/>
          <p:nvPr/>
        </p:nvSpPr>
        <p:spPr>
          <a:xfrm>
            <a:off x="3839025" y="3237409"/>
            <a:ext cx="14631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kube-apiserver</a:t>
            </a:r>
            <a:endParaRPr sz="1000">
              <a:latin typeface="Red Hat Text"/>
              <a:ea typeface="Red Hat Text"/>
              <a:cs typeface="Red Hat Text"/>
              <a:sym typeface="Red Hat Text"/>
            </a:endParaRPr>
          </a:p>
        </p:txBody>
      </p:sp>
      <p:sp>
        <p:nvSpPr>
          <p:cNvPr id="2214" name="Google Shape;2214;p196"/>
          <p:cNvSpPr/>
          <p:nvPr/>
        </p:nvSpPr>
        <p:spPr>
          <a:xfrm>
            <a:off x="6048813" y="1879376"/>
            <a:ext cx="548700" cy="475500"/>
          </a:xfrm>
          <a:prstGeom prst="hexagon">
            <a:avLst>
              <a:gd fmla="val 25000" name="adj"/>
              <a:gd fmla="val 115470" name="vf"/>
            </a:avLst>
          </a:prstGeom>
          <a:solidFill>
            <a:srgbClr val="FBE4CE"/>
          </a:solidFill>
          <a:ln cap="flat" cmpd="sng" w="28575">
            <a:solidFill>
              <a:srgbClr val="FF76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215" name="Google Shape;2215;p196"/>
          <p:cNvSpPr txBox="1"/>
          <p:nvPr/>
        </p:nvSpPr>
        <p:spPr>
          <a:xfrm>
            <a:off x="5865975" y="2323009"/>
            <a:ext cx="9144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coredns</a:t>
            </a:r>
            <a:endParaRPr sz="1000">
              <a:latin typeface="Red Hat Text"/>
              <a:ea typeface="Red Hat Text"/>
              <a:cs typeface="Red Hat Text"/>
              <a:sym typeface="Red Hat Text"/>
            </a:endParaRPr>
          </a:p>
        </p:txBody>
      </p:sp>
      <p:sp>
        <p:nvSpPr>
          <p:cNvPr id="2216" name="Google Shape;2216;p196"/>
          <p:cNvSpPr/>
          <p:nvPr/>
        </p:nvSpPr>
        <p:spPr>
          <a:xfrm>
            <a:off x="6048813" y="2793776"/>
            <a:ext cx="548700" cy="475500"/>
          </a:xfrm>
          <a:prstGeom prst="hexagon">
            <a:avLst>
              <a:gd fmla="val 25000" name="adj"/>
              <a:gd fmla="val 115470" name="vf"/>
            </a:avLst>
          </a:prstGeom>
          <a:solidFill>
            <a:srgbClr val="FBE4CE"/>
          </a:solidFill>
          <a:ln cap="flat" cmpd="sng" w="28575">
            <a:solidFill>
              <a:srgbClr val="FF76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217" name="Google Shape;2217;p196"/>
          <p:cNvSpPr txBox="1"/>
          <p:nvPr/>
        </p:nvSpPr>
        <p:spPr>
          <a:xfrm>
            <a:off x="5591625" y="3237409"/>
            <a:ext cx="14631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openshift-apiserver</a:t>
            </a:r>
            <a:endParaRPr sz="1000">
              <a:latin typeface="Red Hat Text"/>
              <a:ea typeface="Red Hat Text"/>
              <a:cs typeface="Red Hat Text"/>
              <a:sym typeface="Red Hat Text"/>
            </a:endParaRPr>
          </a:p>
        </p:txBody>
      </p:sp>
      <p:sp>
        <p:nvSpPr>
          <p:cNvPr id="2218" name="Google Shape;2218;p196"/>
          <p:cNvSpPr/>
          <p:nvPr/>
        </p:nvSpPr>
        <p:spPr>
          <a:xfrm>
            <a:off x="7268013" y="1879376"/>
            <a:ext cx="548700" cy="475500"/>
          </a:xfrm>
          <a:prstGeom prst="hexagon">
            <a:avLst>
              <a:gd fmla="val 25000" name="adj"/>
              <a:gd fmla="val 115470" name="vf"/>
            </a:avLst>
          </a:prstGeom>
          <a:solidFill>
            <a:srgbClr val="FBE4CE"/>
          </a:solidFill>
          <a:ln cap="flat" cmpd="sng" w="28575">
            <a:solidFill>
              <a:srgbClr val="FF76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219" name="Google Shape;2219;p196"/>
          <p:cNvSpPr txBox="1"/>
          <p:nvPr/>
        </p:nvSpPr>
        <p:spPr>
          <a:xfrm>
            <a:off x="6810825" y="2399209"/>
            <a:ext cx="14631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openshift</a:t>
            </a:r>
            <a:br>
              <a:rPr lang="en" sz="1000">
                <a:latin typeface="Red Hat Text"/>
                <a:ea typeface="Red Hat Text"/>
                <a:cs typeface="Red Hat Text"/>
                <a:sym typeface="Red Hat Text"/>
              </a:rPr>
            </a:br>
            <a:r>
              <a:rPr lang="en" sz="1000">
                <a:latin typeface="Red Hat Text"/>
                <a:ea typeface="Red Hat Text"/>
                <a:cs typeface="Red Hat Text"/>
                <a:sym typeface="Red Hat Text"/>
              </a:rPr>
              <a:t>controller-manager</a:t>
            </a:r>
            <a:endParaRPr sz="1000">
              <a:latin typeface="Red Hat Text"/>
              <a:ea typeface="Red Hat Text"/>
              <a:cs typeface="Red Hat Text"/>
              <a:sym typeface="Red Hat Text"/>
            </a:endParaRPr>
          </a:p>
        </p:txBody>
      </p:sp>
      <p:sp>
        <p:nvSpPr>
          <p:cNvPr id="2220" name="Google Shape;2220;p196"/>
          <p:cNvSpPr/>
          <p:nvPr/>
        </p:nvSpPr>
        <p:spPr>
          <a:xfrm>
            <a:off x="7268013" y="2793776"/>
            <a:ext cx="548700" cy="475500"/>
          </a:xfrm>
          <a:prstGeom prst="hexagon">
            <a:avLst>
              <a:gd fmla="val 25000" name="adj"/>
              <a:gd fmla="val 115470" name="vf"/>
            </a:avLst>
          </a:prstGeom>
          <a:solidFill>
            <a:srgbClr val="FBE4CE"/>
          </a:solidFill>
          <a:ln cap="flat" cmpd="sng" w="28575">
            <a:solidFill>
              <a:srgbClr val="FF76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221" name="Google Shape;2221;p196"/>
          <p:cNvSpPr txBox="1"/>
          <p:nvPr/>
        </p:nvSpPr>
        <p:spPr>
          <a:xfrm>
            <a:off x="6810825" y="3237409"/>
            <a:ext cx="1463100" cy="27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latin typeface="Red Hat Text"/>
                <a:ea typeface="Red Hat Text"/>
                <a:cs typeface="Red Hat Text"/>
                <a:sym typeface="Red Hat Text"/>
              </a:rPr>
              <a:t>openshift-oauth</a:t>
            </a:r>
            <a:endParaRPr sz="1000">
              <a:latin typeface="Red Hat Text"/>
              <a:ea typeface="Red Hat Text"/>
              <a:cs typeface="Red Hat Text"/>
              <a:sym typeface="Red Hat Tex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197"/>
          <p:cNvSpPr txBox="1"/>
          <p:nvPr>
            <p:ph type="title"/>
          </p:nvPr>
        </p:nvSpPr>
        <p:spPr>
          <a:xfrm>
            <a:off x="718975" y="252300"/>
            <a:ext cx="77061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Red Hat Display"/>
                <a:ea typeface="Red Hat Display"/>
                <a:cs typeface="Red Hat Display"/>
                <a:sym typeface="Red Hat Display"/>
              </a:rPr>
              <a:t>Supported Providers</a:t>
            </a:r>
            <a:endParaRPr sz="2600">
              <a:latin typeface="Red Hat Display"/>
              <a:ea typeface="Red Hat Display"/>
              <a:cs typeface="Red Hat Display"/>
              <a:sym typeface="Red Hat Display"/>
            </a:endParaRPr>
          </a:p>
          <a:p>
            <a:pPr indent="0" lvl="0" marL="0" rtl="0" algn="ctr">
              <a:spcBef>
                <a:spcPts val="0"/>
              </a:spcBef>
              <a:spcAft>
                <a:spcPts val="0"/>
              </a:spcAft>
              <a:buNone/>
            </a:pPr>
            <a:r>
              <a:t/>
            </a:r>
            <a:endParaRPr sz="2600">
              <a:latin typeface="Red Hat Display"/>
              <a:ea typeface="Red Hat Display"/>
              <a:cs typeface="Red Hat Display"/>
              <a:sym typeface="Red Hat Display"/>
            </a:endParaRPr>
          </a:p>
          <a:p>
            <a:pPr indent="0" lvl="0" marL="0" rtl="0" algn="ctr">
              <a:spcBef>
                <a:spcPts val="0"/>
              </a:spcBef>
              <a:spcAft>
                <a:spcPts val="0"/>
              </a:spcAft>
              <a:buNone/>
            </a:pPr>
            <a:r>
              <a:t/>
            </a:r>
            <a:endParaRPr sz="2600">
              <a:latin typeface="Red Hat Display"/>
              <a:ea typeface="Red Hat Display"/>
              <a:cs typeface="Red Hat Display"/>
              <a:sym typeface="Red Hat Display"/>
            </a:endParaRPr>
          </a:p>
        </p:txBody>
      </p:sp>
      <p:sp>
        <p:nvSpPr>
          <p:cNvPr id="2227" name="Google Shape;2227;p197"/>
          <p:cNvSpPr/>
          <p:nvPr/>
        </p:nvSpPr>
        <p:spPr>
          <a:xfrm>
            <a:off x="5008025" y="1512950"/>
            <a:ext cx="3024600" cy="2208000"/>
          </a:xfrm>
          <a:prstGeom prst="roundRect">
            <a:avLst>
              <a:gd fmla="val 16667" name="adj"/>
            </a:avLst>
          </a:prstGeom>
          <a:solidFill>
            <a:schemeClr val="lt2"/>
          </a:solidFill>
          <a:ln cap="flat" cmpd="sng" w="38100">
            <a:solidFill>
              <a:srgbClr val="C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9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ed Hat Display"/>
                <a:ea typeface="Red Hat Display"/>
                <a:cs typeface="Red Hat Display"/>
                <a:sym typeface="Red Hat Display"/>
              </a:rPr>
              <a:t>Generally Available</a:t>
            </a:r>
            <a:endParaRPr sz="900">
              <a:latin typeface="Red Hat Display"/>
              <a:ea typeface="Red Hat Display"/>
              <a:cs typeface="Red Hat Display"/>
              <a:sym typeface="Red Hat Display"/>
            </a:endParaRPr>
          </a:p>
        </p:txBody>
      </p:sp>
      <p:sp>
        <p:nvSpPr>
          <p:cNvPr id="2229" name="Google Shape;2229;p197"/>
          <p:cNvSpPr txBox="1"/>
          <p:nvPr/>
        </p:nvSpPr>
        <p:spPr>
          <a:xfrm>
            <a:off x="1691548" y="1110041"/>
            <a:ext cx="20835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Full Stack Automation (</a:t>
            </a:r>
            <a:r>
              <a:rPr lang="en" sz="1200">
                <a:latin typeface="Red Hat Display"/>
                <a:ea typeface="Red Hat Display"/>
                <a:cs typeface="Red Hat Display"/>
                <a:sym typeface="Red Hat Display"/>
              </a:rPr>
              <a:t>IPI</a:t>
            </a:r>
            <a:r>
              <a:rPr lang="en" sz="1200">
                <a:latin typeface="Red Hat Display"/>
                <a:ea typeface="Red Hat Display"/>
                <a:cs typeface="Red Hat Display"/>
                <a:sym typeface="Red Hat Display"/>
              </a:rPr>
              <a:t>)</a:t>
            </a:r>
            <a:endParaRPr sz="1200">
              <a:latin typeface="Red Hat Display"/>
              <a:ea typeface="Red Hat Display"/>
              <a:cs typeface="Red Hat Display"/>
              <a:sym typeface="Red Hat Display"/>
            </a:endParaRPr>
          </a:p>
        </p:txBody>
      </p:sp>
      <p:sp>
        <p:nvSpPr>
          <p:cNvPr id="2230" name="Google Shape;2230;p197"/>
          <p:cNvSpPr txBox="1"/>
          <p:nvPr/>
        </p:nvSpPr>
        <p:spPr>
          <a:xfrm>
            <a:off x="5103425" y="1110050"/>
            <a:ext cx="28338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Pre-existing Infrastructure (UPI)</a:t>
            </a:r>
            <a:endParaRPr sz="1200">
              <a:latin typeface="Red Hat Display"/>
              <a:ea typeface="Red Hat Display"/>
              <a:cs typeface="Red Hat Display"/>
              <a:sym typeface="Red Hat Display"/>
            </a:endParaRPr>
          </a:p>
        </p:txBody>
      </p:sp>
      <p:pic>
        <p:nvPicPr>
          <p:cNvPr id="2231" name="Google Shape;2231;p197"/>
          <p:cNvPicPr preferRelativeResize="0"/>
          <p:nvPr/>
        </p:nvPicPr>
        <p:blipFill>
          <a:blip r:embed="rId3">
            <a:alphaModFix/>
          </a:blip>
          <a:stretch>
            <a:fillRect/>
          </a:stretch>
        </p:blipFill>
        <p:spPr>
          <a:xfrm>
            <a:off x="6513712" y="2295100"/>
            <a:ext cx="1070399" cy="337017"/>
          </a:xfrm>
          <a:prstGeom prst="rect">
            <a:avLst/>
          </a:prstGeom>
          <a:noFill/>
          <a:ln>
            <a:noFill/>
          </a:ln>
        </p:spPr>
      </p:pic>
      <p:grpSp>
        <p:nvGrpSpPr>
          <p:cNvPr id="2232" name="Google Shape;2232;p197"/>
          <p:cNvGrpSpPr/>
          <p:nvPr/>
        </p:nvGrpSpPr>
        <p:grpSpPr>
          <a:xfrm>
            <a:off x="6583422" y="2783175"/>
            <a:ext cx="1211689" cy="328885"/>
            <a:chOff x="4152485" y="4242406"/>
            <a:chExt cx="1211689" cy="328885"/>
          </a:xfrm>
        </p:grpSpPr>
        <p:sp>
          <p:nvSpPr>
            <p:cNvPr id="2233" name="Google Shape;2233;p197"/>
            <p:cNvSpPr txBox="1"/>
            <p:nvPr/>
          </p:nvSpPr>
          <p:spPr>
            <a:xfrm>
              <a:off x="4285374" y="4252390"/>
              <a:ext cx="10788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Proxima Nova"/>
                  <a:ea typeface="Proxima Nova"/>
                  <a:cs typeface="Proxima Nova"/>
                  <a:sym typeface="Proxima Nova"/>
                </a:rPr>
                <a:t>Bare Metal</a:t>
              </a:r>
              <a:endParaRPr b="1" sz="1100">
                <a:solidFill>
                  <a:srgbClr val="434343"/>
                </a:solidFill>
                <a:latin typeface="Proxima Nova"/>
                <a:ea typeface="Proxima Nova"/>
                <a:cs typeface="Proxima Nova"/>
                <a:sym typeface="Proxima Nova"/>
              </a:endParaRPr>
            </a:p>
          </p:txBody>
        </p:sp>
        <p:pic>
          <p:nvPicPr>
            <p:cNvPr id="2234" name="Google Shape;2234;p197"/>
            <p:cNvPicPr preferRelativeResize="0"/>
            <p:nvPr/>
          </p:nvPicPr>
          <p:blipFill>
            <a:blip r:embed="rId4">
              <a:alphaModFix/>
            </a:blip>
            <a:stretch>
              <a:fillRect/>
            </a:stretch>
          </p:blipFill>
          <p:spPr>
            <a:xfrm>
              <a:off x="4152485" y="4242406"/>
              <a:ext cx="258313" cy="318702"/>
            </a:xfrm>
            <a:prstGeom prst="rect">
              <a:avLst/>
            </a:prstGeom>
            <a:noFill/>
            <a:ln>
              <a:noFill/>
            </a:ln>
            <a:effectLst>
              <a:outerShdw blurRad="57150" rotWithShape="0" algn="bl" dir="2700000" dist="47625">
                <a:srgbClr val="000000">
                  <a:alpha val="50000"/>
                </a:srgbClr>
              </a:outerShdw>
            </a:effectLst>
          </p:spPr>
        </p:pic>
      </p:grpSp>
      <p:sp>
        <p:nvSpPr>
          <p:cNvPr id="2235" name="Google Shape;2235;p197"/>
          <p:cNvSpPr/>
          <p:nvPr/>
        </p:nvSpPr>
        <p:spPr>
          <a:xfrm>
            <a:off x="1221000" y="1512950"/>
            <a:ext cx="3024600" cy="2208000"/>
          </a:xfrm>
          <a:prstGeom prst="roundRect">
            <a:avLst>
              <a:gd fmla="val 16667" name="adj"/>
            </a:avLst>
          </a:prstGeom>
          <a:solidFill>
            <a:schemeClr val="lt2"/>
          </a:solidFill>
          <a:ln cap="flat" cmpd="sng" w="38100">
            <a:solidFill>
              <a:srgbClr val="C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6" name="Google Shape;2236;p197"/>
          <p:cNvPicPr preferRelativeResize="0"/>
          <p:nvPr/>
        </p:nvPicPr>
        <p:blipFill>
          <a:blip r:embed="rId5">
            <a:alphaModFix/>
          </a:blip>
          <a:stretch>
            <a:fillRect/>
          </a:stretch>
        </p:blipFill>
        <p:spPr>
          <a:xfrm>
            <a:off x="5269150" y="2326498"/>
            <a:ext cx="1031481" cy="337000"/>
          </a:xfrm>
          <a:prstGeom prst="rect">
            <a:avLst/>
          </a:prstGeom>
          <a:noFill/>
          <a:ln>
            <a:noFill/>
          </a:ln>
        </p:spPr>
      </p:pic>
      <p:sp>
        <p:nvSpPr>
          <p:cNvPr id="2237" name="Google Shape;2237;p197"/>
          <p:cNvSpPr txBox="1"/>
          <p:nvPr/>
        </p:nvSpPr>
        <p:spPr>
          <a:xfrm>
            <a:off x="399600" y="4886100"/>
            <a:ext cx="85158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Red Hat Display"/>
                <a:ea typeface="Red Hat Display"/>
                <a:cs typeface="Red Hat Display"/>
                <a:sym typeface="Red Hat Display"/>
              </a:rPr>
              <a:t>Product Manager(s): Katherine Dubé (AWS, Azure, GCP), Maria Bracho (VMware), Peter Lauterbach (RHV &amp; OCP Virtualization), Ramon Acedo Rodriguez (OSP, BM), &amp; Duncan Hardie (IBM Z &amp; Power)</a:t>
            </a:r>
            <a:endParaRPr sz="700">
              <a:solidFill>
                <a:srgbClr val="999999"/>
              </a:solidFill>
              <a:latin typeface="Red Hat Display"/>
              <a:ea typeface="Red Hat Display"/>
              <a:cs typeface="Red Hat Display"/>
              <a:sym typeface="Red Hat Display"/>
            </a:endParaRPr>
          </a:p>
        </p:txBody>
      </p:sp>
      <p:pic>
        <p:nvPicPr>
          <p:cNvPr id="2238" name="Google Shape;2238;p197"/>
          <p:cNvPicPr preferRelativeResize="0"/>
          <p:nvPr/>
        </p:nvPicPr>
        <p:blipFill>
          <a:blip r:embed="rId6">
            <a:alphaModFix/>
          </a:blip>
          <a:stretch>
            <a:fillRect/>
          </a:stretch>
        </p:blipFill>
        <p:spPr>
          <a:xfrm>
            <a:off x="6454350" y="1751551"/>
            <a:ext cx="1303573" cy="431174"/>
          </a:xfrm>
          <a:prstGeom prst="rect">
            <a:avLst/>
          </a:prstGeom>
          <a:noFill/>
          <a:ln>
            <a:noFill/>
          </a:ln>
        </p:spPr>
      </p:pic>
      <p:pic>
        <p:nvPicPr>
          <p:cNvPr descr="Image result for AWS" id="2239" name="Google Shape;2239;p197"/>
          <p:cNvPicPr preferRelativeResize="0"/>
          <p:nvPr/>
        </p:nvPicPr>
        <p:blipFill>
          <a:blip r:embed="rId7">
            <a:alphaModFix/>
          </a:blip>
          <a:stretch>
            <a:fillRect/>
          </a:stretch>
        </p:blipFill>
        <p:spPr>
          <a:xfrm>
            <a:off x="5269150" y="1785798"/>
            <a:ext cx="963425" cy="362677"/>
          </a:xfrm>
          <a:prstGeom prst="rect">
            <a:avLst/>
          </a:prstGeom>
          <a:noFill/>
          <a:ln>
            <a:noFill/>
          </a:ln>
        </p:spPr>
      </p:pic>
      <p:pic>
        <p:nvPicPr>
          <p:cNvPr id="2240" name="Google Shape;2240;p197"/>
          <p:cNvPicPr preferRelativeResize="0"/>
          <p:nvPr/>
        </p:nvPicPr>
        <p:blipFill rotWithShape="1">
          <a:blip r:embed="rId8">
            <a:alphaModFix/>
          </a:blip>
          <a:srcRect b="0" l="0" r="59463" t="0"/>
          <a:stretch/>
        </p:blipFill>
        <p:spPr>
          <a:xfrm>
            <a:off x="5442334" y="3289778"/>
            <a:ext cx="633495" cy="251099"/>
          </a:xfrm>
          <a:prstGeom prst="rect">
            <a:avLst/>
          </a:prstGeom>
          <a:noFill/>
          <a:ln>
            <a:noFill/>
          </a:ln>
        </p:spPr>
      </p:pic>
      <p:pic>
        <p:nvPicPr>
          <p:cNvPr id="2241" name="Google Shape;2241;p197"/>
          <p:cNvPicPr preferRelativeResize="0"/>
          <p:nvPr/>
        </p:nvPicPr>
        <p:blipFill>
          <a:blip r:embed="rId9">
            <a:alphaModFix/>
          </a:blip>
          <a:stretch>
            <a:fillRect/>
          </a:stretch>
        </p:blipFill>
        <p:spPr>
          <a:xfrm>
            <a:off x="2149289" y="3314636"/>
            <a:ext cx="1168025" cy="201387"/>
          </a:xfrm>
          <a:prstGeom prst="rect">
            <a:avLst/>
          </a:prstGeom>
          <a:noFill/>
          <a:ln>
            <a:noFill/>
          </a:ln>
        </p:spPr>
      </p:pic>
      <p:pic>
        <p:nvPicPr>
          <p:cNvPr id="2242" name="Google Shape;2242;p197"/>
          <p:cNvPicPr preferRelativeResize="0"/>
          <p:nvPr/>
        </p:nvPicPr>
        <p:blipFill rotWithShape="1">
          <a:blip r:embed="rId10">
            <a:alphaModFix/>
          </a:blip>
          <a:srcRect b="-10" l="0" r="20115" t="0"/>
          <a:stretch/>
        </p:blipFill>
        <p:spPr>
          <a:xfrm>
            <a:off x="5303176" y="2809037"/>
            <a:ext cx="895350" cy="329683"/>
          </a:xfrm>
          <a:prstGeom prst="rect">
            <a:avLst/>
          </a:prstGeom>
          <a:noFill/>
          <a:ln>
            <a:noFill/>
          </a:ln>
        </p:spPr>
      </p:pic>
      <p:pic>
        <p:nvPicPr>
          <p:cNvPr id="2243" name="Google Shape;2243;p197"/>
          <p:cNvPicPr preferRelativeResize="0"/>
          <p:nvPr/>
        </p:nvPicPr>
        <p:blipFill rotWithShape="1">
          <a:blip r:embed="rId11">
            <a:alphaModFix/>
          </a:blip>
          <a:srcRect b="16086" l="77379" r="0" t="0"/>
          <a:stretch/>
        </p:blipFill>
        <p:spPr>
          <a:xfrm>
            <a:off x="7533395" y="3280839"/>
            <a:ext cx="283575" cy="277067"/>
          </a:xfrm>
          <a:prstGeom prst="rect">
            <a:avLst/>
          </a:prstGeom>
          <a:noFill/>
          <a:ln>
            <a:noFill/>
          </a:ln>
        </p:spPr>
      </p:pic>
      <p:sp>
        <p:nvSpPr>
          <p:cNvPr id="2244" name="Google Shape;2244;p197"/>
          <p:cNvSpPr txBox="1"/>
          <p:nvPr/>
        </p:nvSpPr>
        <p:spPr>
          <a:xfrm>
            <a:off x="6194062" y="3233975"/>
            <a:ext cx="14781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Droid Sans"/>
                <a:ea typeface="Droid Sans"/>
                <a:cs typeface="Droid Sans"/>
                <a:sym typeface="Droid Sans"/>
              </a:rPr>
              <a:t>IBM Power Systems</a:t>
            </a:r>
            <a:endParaRPr sz="1100"/>
          </a:p>
        </p:txBody>
      </p:sp>
      <p:sp>
        <p:nvSpPr>
          <p:cNvPr id="2245" name="Google Shape;2245;p197"/>
          <p:cNvSpPr txBox="1"/>
          <p:nvPr/>
        </p:nvSpPr>
        <p:spPr>
          <a:xfrm>
            <a:off x="352900" y="1198125"/>
            <a:ext cx="43251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9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247" name="Google Shape;2247;p197"/>
          <p:cNvPicPr preferRelativeResize="0"/>
          <p:nvPr/>
        </p:nvPicPr>
        <p:blipFill>
          <a:blip r:embed="rId3">
            <a:alphaModFix/>
          </a:blip>
          <a:stretch>
            <a:fillRect/>
          </a:stretch>
        </p:blipFill>
        <p:spPr>
          <a:xfrm>
            <a:off x="2714900" y="2313575"/>
            <a:ext cx="1070399" cy="337017"/>
          </a:xfrm>
          <a:prstGeom prst="rect">
            <a:avLst/>
          </a:prstGeom>
          <a:noFill/>
          <a:ln>
            <a:noFill/>
          </a:ln>
        </p:spPr>
      </p:pic>
      <p:grpSp>
        <p:nvGrpSpPr>
          <p:cNvPr id="2248" name="Google Shape;2248;p197"/>
          <p:cNvGrpSpPr/>
          <p:nvPr/>
        </p:nvGrpSpPr>
        <p:grpSpPr>
          <a:xfrm>
            <a:off x="2784609" y="2801650"/>
            <a:ext cx="1211689" cy="328885"/>
            <a:chOff x="4152485" y="4242406"/>
            <a:chExt cx="1211689" cy="328885"/>
          </a:xfrm>
        </p:grpSpPr>
        <p:sp>
          <p:nvSpPr>
            <p:cNvPr id="2249" name="Google Shape;2249;p197"/>
            <p:cNvSpPr txBox="1"/>
            <p:nvPr/>
          </p:nvSpPr>
          <p:spPr>
            <a:xfrm>
              <a:off x="4285374" y="4252390"/>
              <a:ext cx="10788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Proxima Nova"/>
                  <a:ea typeface="Proxima Nova"/>
                  <a:cs typeface="Proxima Nova"/>
                  <a:sym typeface="Proxima Nova"/>
                </a:rPr>
                <a:t>Bare Metal</a:t>
              </a:r>
              <a:endParaRPr b="1" sz="1100">
                <a:solidFill>
                  <a:srgbClr val="434343"/>
                </a:solidFill>
                <a:latin typeface="Proxima Nova"/>
                <a:ea typeface="Proxima Nova"/>
                <a:cs typeface="Proxima Nova"/>
                <a:sym typeface="Proxima Nova"/>
              </a:endParaRPr>
            </a:p>
          </p:txBody>
        </p:sp>
        <p:pic>
          <p:nvPicPr>
            <p:cNvPr id="2250" name="Google Shape;2250;p197"/>
            <p:cNvPicPr preferRelativeResize="0"/>
            <p:nvPr/>
          </p:nvPicPr>
          <p:blipFill>
            <a:blip r:embed="rId4">
              <a:alphaModFix/>
            </a:blip>
            <a:stretch>
              <a:fillRect/>
            </a:stretch>
          </p:blipFill>
          <p:spPr>
            <a:xfrm>
              <a:off x="4152485" y="4242406"/>
              <a:ext cx="258313" cy="318702"/>
            </a:xfrm>
            <a:prstGeom prst="rect">
              <a:avLst/>
            </a:prstGeom>
            <a:noFill/>
            <a:ln>
              <a:noFill/>
            </a:ln>
            <a:effectLst>
              <a:outerShdw blurRad="57150" rotWithShape="0" algn="bl" dir="2700000" dist="47625">
                <a:srgbClr val="000000">
                  <a:alpha val="50000"/>
                </a:srgbClr>
              </a:outerShdw>
            </a:effectLst>
          </p:spPr>
        </p:pic>
      </p:grpSp>
      <p:pic>
        <p:nvPicPr>
          <p:cNvPr id="2251" name="Google Shape;2251;p197"/>
          <p:cNvPicPr preferRelativeResize="0"/>
          <p:nvPr/>
        </p:nvPicPr>
        <p:blipFill>
          <a:blip r:embed="rId5">
            <a:alphaModFix/>
          </a:blip>
          <a:stretch>
            <a:fillRect/>
          </a:stretch>
        </p:blipFill>
        <p:spPr>
          <a:xfrm>
            <a:off x="1470337" y="2344973"/>
            <a:ext cx="1031481" cy="337000"/>
          </a:xfrm>
          <a:prstGeom prst="rect">
            <a:avLst/>
          </a:prstGeom>
          <a:noFill/>
          <a:ln>
            <a:noFill/>
          </a:ln>
        </p:spPr>
      </p:pic>
      <p:pic>
        <p:nvPicPr>
          <p:cNvPr id="2252" name="Google Shape;2252;p197"/>
          <p:cNvPicPr preferRelativeResize="0"/>
          <p:nvPr/>
        </p:nvPicPr>
        <p:blipFill>
          <a:blip r:embed="rId6">
            <a:alphaModFix/>
          </a:blip>
          <a:stretch>
            <a:fillRect/>
          </a:stretch>
        </p:blipFill>
        <p:spPr>
          <a:xfrm>
            <a:off x="2655537" y="1770026"/>
            <a:ext cx="1303573" cy="431174"/>
          </a:xfrm>
          <a:prstGeom prst="rect">
            <a:avLst/>
          </a:prstGeom>
          <a:noFill/>
          <a:ln>
            <a:noFill/>
          </a:ln>
        </p:spPr>
      </p:pic>
      <p:pic>
        <p:nvPicPr>
          <p:cNvPr descr="Image result for AWS" id="2253" name="Google Shape;2253;p197"/>
          <p:cNvPicPr preferRelativeResize="0"/>
          <p:nvPr/>
        </p:nvPicPr>
        <p:blipFill>
          <a:blip r:embed="rId7">
            <a:alphaModFix/>
          </a:blip>
          <a:stretch>
            <a:fillRect/>
          </a:stretch>
        </p:blipFill>
        <p:spPr>
          <a:xfrm>
            <a:off x="1470338" y="1804273"/>
            <a:ext cx="963425" cy="362677"/>
          </a:xfrm>
          <a:prstGeom prst="rect">
            <a:avLst/>
          </a:prstGeom>
          <a:noFill/>
          <a:ln>
            <a:noFill/>
          </a:ln>
        </p:spPr>
      </p:pic>
      <p:pic>
        <p:nvPicPr>
          <p:cNvPr id="2254" name="Google Shape;2254;p197"/>
          <p:cNvPicPr preferRelativeResize="0"/>
          <p:nvPr/>
        </p:nvPicPr>
        <p:blipFill rotWithShape="1">
          <a:blip r:embed="rId10">
            <a:alphaModFix/>
          </a:blip>
          <a:srcRect b="-10" l="0" r="20115" t="0"/>
          <a:stretch/>
        </p:blipFill>
        <p:spPr>
          <a:xfrm>
            <a:off x="1504364" y="2827512"/>
            <a:ext cx="895350" cy="329683"/>
          </a:xfrm>
          <a:prstGeom prst="rect">
            <a:avLst/>
          </a:prstGeom>
          <a:noFill/>
          <a:ln>
            <a:noFill/>
          </a:ln>
        </p:spPr>
      </p:pic>
      <p:sp>
        <p:nvSpPr>
          <p:cNvPr id="2255" name="Google Shape;2255;p197"/>
          <p:cNvSpPr/>
          <p:nvPr/>
        </p:nvSpPr>
        <p:spPr>
          <a:xfrm>
            <a:off x="2722445" y="2758702"/>
            <a:ext cx="1128300" cy="40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97"/>
          <p:cNvSpPr txBox="1"/>
          <p:nvPr/>
        </p:nvSpPr>
        <p:spPr>
          <a:xfrm>
            <a:off x="2871723" y="3941751"/>
            <a:ext cx="1303500" cy="1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ed Hat Text"/>
                <a:ea typeface="Red Hat Text"/>
                <a:cs typeface="Red Hat Text"/>
                <a:sym typeface="Red Hat Text"/>
              </a:rPr>
              <a:t>New addition in OCP 4.6</a:t>
            </a:r>
            <a:endParaRPr sz="700">
              <a:latin typeface="Red Hat Text"/>
              <a:ea typeface="Red Hat Text"/>
              <a:cs typeface="Red Hat Text"/>
              <a:sym typeface="Red Hat Text"/>
            </a:endParaRPr>
          </a:p>
        </p:txBody>
      </p:sp>
      <p:cxnSp>
        <p:nvCxnSpPr>
          <p:cNvPr id="2257" name="Google Shape;2257;p197"/>
          <p:cNvCxnSpPr/>
          <p:nvPr/>
        </p:nvCxnSpPr>
        <p:spPr>
          <a:xfrm>
            <a:off x="3515195" y="3161602"/>
            <a:ext cx="0" cy="757200"/>
          </a:xfrm>
          <a:prstGeom prst="straightConnector1">
            <a:avLst/>
          </a:prstGeom>
          <a:noFill/>
          <a:ln cap="flat" cmpd="sng" w="9525">
            <a:solidFill>
              <a:srgbClr val="FF0000"/>
            </a:solidFill>
            <a:prstDash val="solid"/>
            <a:round/>
            <a:headEnd len="med" w="med" type="none"/>
            <a:tailEnd len="med" w="med" type="none"/>
          </a:ln>
        </p:spPr>
      </p:cxnSp>
      <p:sp>
        <p:nvSpPr>
          <p:cNvPr id="2258" name="Google Shape;2258;p197"/>
          <p:cNvSpPr/>
          <p:nvPr/>
        </p:nvSpPr>
        <p:spPr>
          <a:xfrm>
            <a:off x="6520081" y="2248650"/>
            <a:ext cx="1128300" cy="40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9" name="Google Shape;2259;p197"/>
          <p:cNvCxnSpPr/>
          <p:nvPr/>
        </p:nvCxnSpPr>
        <p:spPr>
          <a:xfrm>
            <a:off x="7644775" y="2450100"/>
            <a:ext cx="634200" cy="0"/>
          </a:xfrm>
          <a:prstGeom prst="straightConnector1">
            <a:avLst/>
          </a:prstGeom>
          <a:noFill/>
          <a:ln cap="flat" cmpd="sng" w="9525">
            <a:solidFill>
              <a:srgbClr val="FF0000"/>
            </a:solidFill>
            <a:prstDash val="solid"/>
            <a:round/>
            <a:headEnd len="med" w="med" type="none"/>
            <a:tailEnd len="med" w="med" type="none"/>
          </a:ln>
        </p:spPr>
      </p:cxnSp>
      <p:cxnSp>
        <p:nvCxnSpPr>
          <p:cNvPr id="2260" name="Google Shape;2260;p197"/>
          <p:cNvCxnSpPr/>
          <p:nvPr/>
        </p:nvCxnSpPr>
        <p:spPr>
          <a:xfrm>
            <a:off x="8278970" y="2445904"/>
            <a:ext cx="0" cy="1474500"/>
          </a:xfrm>
          <a:prstGeom prst="straightConnector1">
            <a:avLst/>
          </a:prstGeom>
          <a:noFill/>
          <a:ln cap="flat" cmpd="sng" w="9525">
            <a:solidFill>
              <a:srgbClr val="FF0000"/>
            </a:solidFill>
            <a:prstDash val="solid"/>
            <a:round/>
            <a:headEnd len="med" w="med" type="none"/>
            <a:tailEnd len="med" w="med" type="none"/>
          </a:ln>
        </p:spPr>
      </p:cxnSp>
      <p:sp>
        <p:nvSpPr>
          <p:cNvPr id="2261" name="Google Shape;2261;p197"/>
          <p:cNvSpPr txBox="1"/>
          <p:nvPr/>
        </p:nvSpPr>
        <p:spPr>
          <a:xfrm>
            <a:off x="7523250" y="3985550"/>
            <a:ext cx="15258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ed Hat Text"/>
                <a:ea typeface="Red Hat Text"/>
                <a:cs typeface="Red Hat Text"/>
                <a:sym typeface="Red Hat Text"/>
              </a:rPr>
              <a:t>Now supports deploying to VMware vSphere 7.0</a:t>
            </a:r>
            <a:endParaRPr sz="800">
              <a:latin typeface="Red Hat Text"/>
              <a:ea typeface="Red Hat Text"/>
              <a:cs typeface="Red Hat Text"/>
              <a:sym typeface="Red Hat Tex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198"/>
          <p:cNvSpPr txBox="1"/>
          <p:nvPr>
            <p:ph type="title"/>
          </p:nvPr>
        </p:nvSpPr>
        <p:spPr>
          <a:xfrm>
            <a:off x="533500" y="709500"/>
            <a:ext cx="8052600" cy="725700"/>
          </a:xfrm>
          <a:prstGeom prst="rect">
            <a:avLst/>
          </a:prstGeom>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200">
                <a:latin typeface="Red Hat Display"/>
                <a:ea typeface="Red Hat Display"/>
                <a:cs typeface="Red Hat Display"/>
                <a:sym typeface="Red Hat Display"/>
              </a:rPr>
              <a:t>OpenShift offers the broadest set of hybrid cloud services</a:t>
            </a:r>
            <a:endParaRPr sz="2200">
              <a:latin typeface="Red Hat Display"/>
              <a:ea typeface="Red Hat Display"/>
              <a:cs typeface="Red Hat Display"/>
              <a:sym typeface="Red Hat Display"/>
            </a:endParaRPr>
          </a:p>
          <a:p>
            <a:pPr indent="0" lvl="0" marL="0" marR="0" rtl="0" algn="ctr">
              <a:lnSpc>
                <a:spcPct val="100000"/>
              </a:lnSpc>
              <a:spcBef>
                <a:spcPts val="0"/>
              </a:spcBef>
              <a:spcAft>
                <a:spcPts val="0"/>
              </a:spcAft>
              <a:buNone/>
            </a:pPr>
            <a:r>
              <a:t/>
            </a:r>
            <a:endParaRPr sz="2200">
              <a:latin typeface="Overpass Light"/>
              <a:ea typeface="Overpass Light"/>
              <a:cs typeface="Overpass Light"/>
              <a:sym typeface="Overpass Light"/>
            </a:endParaRPr>
          </a:p>
        </p:txBody>
      </p:sp>
      <p:pic>
        <p:nvPicPr>
          <p:cNvPr id="2267" name="Google Shape;2267;p198"/>
          <p:cNvPicPr preferRelativeResize="0"/>
          <p:nvPr/>
        </p:nvPicPr>
        <p:blipFill>
          <a:blip r:embed="rId3">
            <a:alphaModFix/>
          </a:blip>
          <a:stretch>
            <a:fillRect/>
          </a:stretch>
        </p:blipFill>
        <p:spPr>
          <a:xfrm>
            <a:off x="388075" y="1509825"/>
            <a:ext cx="7950526" cy="497475"/>
          </a:xfrm>
          <a:prstGeom prst="rect">
            <a:avLst/>
          </a:prstGeom>
          <a:noFill/>
          <a:ln>
            <a:noFill/>
          </a:ln>
        </p:spPr>
      </p:pic>
      <p:sp>
        <p:nvSpPr>
          <p:cNvPr id="2268" name="Google Shape;2268;p198"/>
          <p:cNvSpPr txBox="1"/>
          <p:nvPr/>
        </p:nvSpPr>
        <p:spPr>
          <a:xfrm>
            <a:off x="388075" y="2083500"/>
            <a:ext cx="1850400" cy="4881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pic>
        <p:nvPicPr>
          <p:cNvPr id="2269" name="Google Shape;2269;p198"/>
          <p:cNvPicPr preferRelativeResize="0"/>
          <p:nvPr/>
        </p:nvPicPr>
        <p:blipFill>
          <a:blip r:embed="rId4">
            <a:alphaModFix/>
          </a:blip>
          <a:stretch>
            <a:fillRect/>
          </a:stretch>
        </p:blipFill>
        <p:spPr>
          <a:xfrm>
            <a:off x="991003" y="2168754"/>
            <a:ext cx="493172" cy="295875"/>
          </a:xfrm>
          <a:prstGeom prst="rect">
            <a:avLst/>
          </a:prstGeom>
          <a:noFill/>
          <a:ln>
            <a:noFill/>
          </a:ln>
        </p:spPr>
      </p:pic>
      <p:sp>
        <p:nvSpPr>
          <p:cNvPr id="2270" name="Google Shape;2270;p198"/>
          <p:cNvSpPr txBox="1"/>
          <p:nvPr/>
        </p:nvSpPr>
        <p:spPr>
          <a:xfrm>
            <a:off x="388075" y="2569475"/>
            <a:ext cx="1854600" cy="1904400"/>
          </a:xfrm>
          <a:prstGeom prst="rect">
            <a:avLst/>
          </a:prstGeom>
          <a:solidFill>
            <a:srgbClr val="DE8527"/>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OpenShift Dedicated</a:t>
            </a:r>
            <a:endParaRPr b="1">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i="1" lang="en" sz="1000">
                <a:solidFill>
                  <a:schemeClr val="dk1"/>
                </a:solidFill>
                <a:latin typeface="Overpass"/>
                <a:ea typeface="Overpass"/>
                <a:cs typeface="Overpass"/>
                <a:sym typeface="Overpass"/>
              </a:rPr>
              <a:t>Managed By Red Hat</a:t>
            </a:r>
            <a:endParaRPr i="1" sz="10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i="1" lang="en" sz="1000">
                <a:solidFill>
                  <a:schemeClr val="dk1"/>
                </a:solidFill>
                <a:latin typeface="Overpass"/>
                <a:ea typeface="Overpass"/>
                <a:cs typeface="Overpass"/>
                <a:sym typeface="Overpass"/>
              </a:rPr>
              <a:t>or</a:t>
            </a:r>
            <a:endParaRPr i="1" sz="10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t/>
            </a:r>
            <a:endParaRPr i="1" sz="10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Amazon Red Hat OpenShift </a:t>
            </a:r>
            <a:endParaRPr b="1" i="1" sz="10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i="1" lang="en" sz="1000">
                <a:solidFill>
                  <a:schemeClr val="dk1"/>
                </a:solidFill>
                <a:latin typeface="Overpass"/>
                <a:ea typeface="Overpass"/>
                <a:cs typeface="Overpass"/>
                <a:sym typeface="Overpass"/>
              </a:rPr>
              <a:t>Managed by Red Hat &amp; AWS</a:t>
            </a:r>
            <a:endParaRPr i="1" sz="10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t/>
            </a:r>
            <a:endParaRPr i="1" sz="10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or </a:t>
            </a:r>
            <a:endParaRPr sz="1200">
              <a:solidFill>
                <a:schemeClr val="lt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Customer</a:t>
            </a:r>
            <a:endParaRPr b="1" sz="1200">
              <a:solidFill>
                <a:schemeClr val="dk1"/>
              </a:solidFill>
              <a:latin typeface="Overpass"/>
              <a:ea typeface="Overpass"/>
              <a:cs typeface="Overpass"/>
              <a:sym typeface="Overpass"/>
            </a:endParaRPr>
          </a:p>
          <a:p>
            <a:pPr indent="0" lvl="0" marL="0" rtl="0" algn="ctr">
              <a:spcBef>
                <a:spcPts val="0"/>
              </a:spcBef>
              <a:spcAft>
                <a:spcPts val="0"/>
              </a:spcAft>
              <a:buNone/>
            </a:pPr>
            <a:r>
              <a:rPr b="1" lang="en" sz="1200">
                <a:solidFill>
                  <a:schemeClr val="dk1"/>
                </a:solidFill>
                <a:latin typeface="Overpass"/>
                <a:ea typeface="Overpass"/>
                <a:cs typeface="Overpass"/>
                <a:sym typeface="Overpass"/>
              </a:rPr>
              <a:t>Managed</a:t>
            </a:r>
            <a:endParaRPr b="1" sz="1200">
              <a:latin typeface="Overpass"/>
              <a:ea typeface="Overpass"/>
              <a:cs typeface="Overpass"/>
              <a:sym typeface="Overpass"/>
            </a:endParaRPr>
          </a:p>
        </p:txBody>
      </p:sp>
      <p:sp>
        <p:nvSpPr>
          <p:cNvPr id="2271" name="Google Shape;2271;p198"/>
          <p:cNvSpPr txBox="1"/>
          <p:nvPr/>
        </p:nvSpPr>
        <p:spPr>
          <a:xfrm>
            <a:off x="2362200" y="2083500"/>
            <a:ext cx="1400400" cy="4881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2272" name="Google Shape;2272;p198"/>
          <p:cNvSpPr txBox="1"/>
          <p:nvPr/>
        </p:nvSpPr>
        <p:spPr>
          <a:xfrm>
            <a:off x="2366200" y="2569475"/>
            <a:ext cx="1400400" cy="1904400"/>
          </a:xfrm>
          <a:prstGeom prst="rect">
            <a:avLst/>
          </a:prstGeom>
          <a:solidFill>
            <a:srgbClr val="0078D4">
              <a:alpha val="74160"/>
            </a:srgbClr>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a:p>
            <a:pPr indent="0" lvl="0" marL="0" rtl="0" algn="ctr">
              <a:spcBef>
                <a:spcPts val="0"/>
              </a:spcBef>
              <a:spcAft>
                <a:spcPts val="0"/>
              </a:spcAft>
              <a:buNone/>
            </a:pPr>
            <a:r>
              <a:t/>
            </a:r>
            <a:endParaRPr>
              <a:latin typeface="Overpass"/>
              <a:ea typeface="Overpass"/>
              <a:cs typeface="Overpass"/>
              <a:sym typeface="Overpass"/>
            </a:endParaRPr>
          </a:p>
          <a:p>
            <a:pPr indent="0" lvl="0" marL="0" rtl="0" algn="ctr">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sz="800">
              <a:latin typeface="Overpass"/>
              <a:ea typeface="Overpass"/>
              <a:cs typeface="Overpass"/>
              <a:sym typeface="Overpass"/>
            </a:endParaRPr>
          </a:p>
          <a:p>
            <a:pPr indent="0" lvl="0" marL="0" rtl="0" algn="l">
              <a:spcBef>
                <a:spcPts val="0"/>
              </a:spcBef>
              <a:spcAft>
                <a:spcPts val="0"/>
              </a:spcAft>
              <a:buNone/>
            </a:pPr>
            <a:r>
              <a:t/>
            </a:r>
            <a:endParaRPr sz="1000">
              <a:latin typeface="Overpass"/>
              <a:ea typeface="Overpass"/>
              <a:cs typeface="Overpass"/>
              <a:sym typeface="Overpass"/>
            </a:endParaRPr>
          </a:p>
          <a:p>
            <a:pPr indent="0" lvl="0" marL="0" rtl="0" algn="ctr">
              <a:spcBef>
                <a:spcPts val="0"/>
              </a:spcBef>
              <a:spcAft>
                <a:spcPts val="0"/>
              </a:spcAft>
              <a:buNone/>
            </a:pPr>
            <a:r>
              <a:rPr lang="en" sz="1200">
                <a:latin typeface="Overpass"/>
                <a:ea typeface="Overpass"/>
                <a:cs typeface="Overpass"/>
                <a:sym typeface="Overpass"/>
              </a:rPr>
              <a:t>or</a:t>
            </a:r>
            <a:endParaRPr sz="1200">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a:p>
            <a:pPr indent="0" lvl="0" marL="0" rtl="0" algn="ctr">
              <a:spcBef>
                <a:spcPts val="0"/>
              </a:spcBef>
              <a:spcAft>
                <a:spcPts val="0"/>
              </a:spcAft>
              <a:buNone/>
            </a:pPr>
            <a:r>
              <a:rPr b="1" lang="en" sz="1200">
                <a:latin typeface="Overpass"/>
                <a:ea typeface="Overpass"/>
                <a:cs typeface="Overpass"/>
                <a:sym typeface="Overpass"/>
              </a:rPr>
              <a:t>Customer Managed</a:t>
            </a:r>
            <a:endParaRPr b="1" sz="1200">
              <a:latin typeface="Overpass"/>
              <a:ea typeface="Overpass"/>
              <a:cs typeface="Overpass"/>
              <a:sym typeface="Overpass"/>
            </a:endParaRPr>
          </a:p>
        </p:txBody>
      </p:sp>
      <p:sp>
        <p:nvSpPr>
          <p:cNvPr id="2273" name="Google Shape;2273;p198"/>
          <p:cNvSpPr txBox="1"/>
          <p:nvPr/>
        </p:nvSpPr>
        <p:spPr>
          <a:xfrm>
            <a:off x="3886200" y="2083500"/>
            <a:ext cx="1400400" cy="4881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2274" name="Google Shape;2274;p198"/>
          <p:cNvSpPr txBox="1"/>
          <p:nvPr/>
        </p:nvSpPr>
        <p:spPr>
          <a:xfrm>
            <a:off x="3890200" y="2569475"/>
            <a:ext cx="1400400" cy="1904400"/>
          </a:xfrm>
          <a:prstGeom prst="rect">
            <a:avLst/>
          </a:prstGeom>
          <a:solidFill>
            <a:srgbClr val="F1C232"/>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ctr">
              <a:spcBef>
                <a:spcPts val="0"/>
              </a:spcBef>
              <a:spcAft>
                <a:spcPts val="0"/>
              </a:spcAft>
              <a:buNone/>
            </a:pPr>
            <a:r>
              <a:t/>
            </a:r>
            <a:endParaRPr b="1" sz="16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Red Hat OpenShift Dedicated</a:t>
            </a:r>
            <a:endParaRPr b="1">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i="1" lang="en" sz="1000">
                <a:solidFill>
                  <a:schemeClr val="dk1"/>
                </a:solidFill>
                <a:latin typeface="Overpass"/>
                <a:ea typeface="Overpass"/>
                <a:cs typeface="Overpass"/>
                <a:sym typeface="Overpass"/>
              </a:rPr>
              <a:t>Managed By Red Hat</a:t>
            </a:r>
            <a:endParaRPr i="1" sz="10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t/>
            </a:r>
            <a:endParaRPr>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or </a:t>
            </a:r>
            <a:endParaRPr sz="1200">
              <a:solidFill>
                <a:schemeClr val="lt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t/>
            </a:r>
            <a:endParaRPr sz="1200">
              <a:solidFill>
                <a:schemeClr val="lt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Customer</a:t>
            </a:r>
            <a:endParaRPr b="1" sz="12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Managed</a:t>
            </a:r>
            <a:endParaRPr b="1"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p:txBody>
      </p:sp>
      <p:sp>
        <p:nvSpPr>
          <p:cNvPr id="2275" name="Google Shape;2275;p198"/>
          <p:cNvSpPr txBox="1"/>
          <p:nvPr/>
        </p:nvSpPr>
        <p:spPr>
          <a:xfrm>
            <a:off x="5410200" y="2083500"/>
            <a:ext cx="1400400" cy="4881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2276" name="Google Shape;2276;p198"/>
          <p:cNvSpPr txBox="1"/>
          <p:nvPr/>
        </p:nvSpPr>
        <p:spPr>
          <a:xfrm>
            <a:off x="5414200" y="2569475"/>
            <a:ext cx="1400400" cy="1904400"/>
          </a:xfrm>
          <a:prstGeom prst="rect">
            <a:avLst/>
          </a:prstGeom>
          <a:solidFill>
            <a:srgbClr val="1155CC"/>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Overpass"/>
                <a:ea typeface="Overpass"/>
                <a:cs typeface="Overpass"/>
                <a:sym typeface="Overpass"/>
              </a:rPr>
              <a:t>Red Hat OpenShift on IBM Cloud</a:t>
            </a:r>
            <a:endParaRPr b="1">
              <a:solidFill>
                <a:schemeClr val="lt1"/>
              </a:solidFill>
              <a:latin typeface="Overpass"/>
              <a:ea typeface="Overpass"/>
              <a:cs typeface="Overpass"/>
              <a:sym typeface="Overpass"/>
            </a:endParaRPr>
          </a:p>
          <a:p>
            <a:pPr indent="0" lvl="0" marL="0" rtl="0" algn="ctr">
              <a:spcBef>
                <a:spcPts val="0"/>
              </a:spcBef>
              <a:spcAft>
                <a:spcPts val="0"/>
              </a:spcAft>
              <a:buNone/>
            </a:pPr>
            <a:r>
              <a:t/>
            </a:r>
            <a:endParaRPr>
              <a:solidFill>
                <a:schemeClr val="lt1"/>
              </a:solidFill>
              <a:latin typeface="Overpass"/>
              <a:ea typeface="Overpass"/>
              <a:cs typeface="Overpass"/>
              <a:sym typeface="Overpass"/>
            </a:endParaRPr>
          </a:p>
          <a:p>
            <a:pPr indent="0" lvl="0" marL="0" rtl="0" algn="ctr">
              <a:spcBef>
                <a:spcPts val="0"/>
              </a:spcBef>
              <a:spcAft>
                <a:spcPts val="0"/>
              </a:spcAft>
              <a:buNone/>
            </a:pPr>
            <a:r>
              <a:t/>
            </a:r>
            <a:endParaRPr sz="900">
              <a:solidFill>
                <a:schemeClr val="lt1"/>
              </a:solidFill>
              <a:latin typeface="Overpass"/>
              <a:ea typeface="Overpass"/>
              <a:cs typeface="Overpass"/>
              <a:sym typeface="Overpass"/>
            </a:endParaRPr>
          </a:p>
          <a:p>
            <a:pPr indent="0" lvl="0" marL="0" rtl="0" algn="ctr">
              <a:spcBef>
                <a:spcPts val="0"/>
              </a:spcBef>
              <a:spcAft>
                <a:spcPts val="0"/>
              </a:spcAft>
              <a:buNone/>
            </a:pPr>
            <a:r>
              <a:rPr lang="en" sz="1200">
                <a:solidFill>
                  <a:schemeClr val="lt1"/>
                </a:solidFill>
                <a:latin typeface="Overpass"/>
                <a:ea typeface="Overpass"/>
                <a:cs typeface="Overpass"/>
                <a:sym typeface="Overpass"/>
              </a:rPr>
              <a:t>or </a:t>
            </a:r>
            <a:endParaRPr sz="1200">
              <a:solidFill>
                <a:schemeClr val="lt1"/>
              </a:solidFill>
              <a:latin typeface="Overpass"/>
              <a:ea typeface="Overpass"/>
              <a:cs typeface="Overpass"/>
              <a:sym typeface="Overpass"/>
            </a:endParaRPr>
          </a:p>
          <a:p>
            <a:pPr indent="0" lvl="0" marL="0" rtl="0" algn="ctr">
              <a:spcBef>
                <a:spcPts val="0"/>
              </a:spcBef>
              <a:spcAft>
                <a:spcPts val="0"/>
              </a:spcAft>
              <a:buNone/>
            </a:pPr>
            <a:r>
              <a:t/>
            </a:r>
            <a:endParaRPr sz="1200">
              <a:solidFill>
                <a:schemeClr val="lt1"/>
              </a:solidFill>
              <a:latin typeface="Overpass"/>
              <a:ea typeface="Overpass"/>
              <a:cs typeface="Overpass"/>
              <a:sym typeface="Overpass"/>
            </a:endParaRPr>
          </a:p>
          <a:p>
            <a:pPr indent="0" lvl="0" marL="0" rtl="0" algn="ctr">
              <a:spcBef>
                <a:spcPts val="0"/>
              </a:spcBef>
              <a:spcAft>
                <a:spcPts val="0"/>
              </a:spcAft>
              <a:buNone/>
            </a:pPr>
            <a:r>
              <a:rPr b="1" lang="en" sz="1200">
                <a:solidFill>
                  <a:schemeClr val="lt1"/>
                </a:solidFill>
                <a:latin typeface="Overpass"/>
                <a:ea typeface="Overpass"/>
                <a:cs typeface="Overpass"/>
                <a:sym typeface="Overpass"/>
              </a:rPr>
              <a:t>Customer</a:t>
            </a:r>
            <a:endParaRPr b="1" sz="1200">
              <a:solidFill>
                <a:schemeClr val="lt1"/>
              </a:solidFill>
              <a:latin typeface="Overpass"/>
              <a:ea typeface="Overpass"/>
              <a:cs typeface="Overpass"/>
              <a:sym typeface="Overpass"/>
            </a:endParaRPr>
          </a:p>
          <a:p>
            <a:pPr indent="0" lvl="0" marL="0" rtl="0" algn="ctr">
              <a:spcBef>
                <a:spcPts val="0"/>
              </a:spcBef>
              <a:spcAft>
                <a:spcPts val="0"/>
              </a:spcAft>
              <a:buNone/>
            </a:pPr>
            <a:r>
              <a:rPr b="1" lang="en" sz="1200">
                <a:solidFill>
                  <a:schemeClr val="lt1"/>
                </a:solidFill>
                <a:latin typeface="Overpass"/>
                <a:ea typeface="Overpass"/>
                <a:cs typeface="Overpass"/>
                <a:sym typeface="Overpass"/>
              </a:rPr>
              <a:t>Managed (UPI)</a:t>
            </a:r>
            <a:endParaRPr b="1" sz="1200">
              <a:solidFill>
                <a:schemeClr val="lt1"/>
              </a:solidFill>
              <a:latin typeface="Overpass"/>
              <a:ea typeface="Overpass"/>
              <a:cs typeface="Overpass"/>
              <a:sym typeface="Overpass"/>
            </a:endParaRPr>
          </a:p>
        </p:txBody>
      </p:sp>
      <p:sp>
        <p:nvSpPr>
          <p:cNvPr id="2277" name="Google Shape;2277;p198"/>
          <p:cNvSpPr txBox="1"/>
          <p:nvPr/>
        </p:nvSpPr>
        <p:spPr>
          <a:xfrm>
            <a:off x="6934200" y="2083500"/>
            <a:ext cx="1400400" cy="4881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2278" name="Google Shape;2278;p198"/>
          <p:cNvSpPr txBox="1"/>
          <p:nvPr/>
        </p:nvSpPr>
        <p:spPr>
          <a:xfrm>
            <a:off x="6938200" y="2569475"/>
            <a:ext cx="1400400" cy="1904400"/>
          </a:xfrm>
          <a:prstGeom prst="rect">
            <a:avLst/>
          </a:prstGeom>
          <a:solidFill>
            <a:srgbClr val="6AA84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Customer Managed</a:t>
            </a:r>
            <a:endParaRPr sz="1200">
              <a:latin typeface="Overpass"/>
              <a:ea typeface="Overpass"/>
              <a:cs typeface="Overpass"/>
              <a:sym typeface="Overpass"/>
            </a:endParaRPr>
          </a:p>
        </p:txBody>
      </p:sp>
      <p:pic>
        <p:nvPicPr>
          <p:cNvPr id="2279" name="Google Shape;2279;p198"/>
          <p:cNvPicPr preferRelativeResize="0"/>
          <p:nvPr/>
        </p:nvPicPr>
        <p:blipFill>
          <a:blip r:embed="rId5">
            <a:alphaModFix/>
          </a:blip>
          <a:stretch>
            <a:fillRect/>
          </a:stretch>
        </p:blipFill>
        <p:spPr>
          <a:xfrm>
            <a:off x="2505050" y="2102050"/>
            <a:ext cx="1075879" cy="449575"/>
          </a:xfrm>
          <a:prstGeom prst="rect">
            <a:avLst/>
          </a:prstGeom>
          <a:noFill/>
          <a:ln>
            <a:noFill/>
          </a:ln>
        </p:spPr>
      </p:pic>
      <p:pic>
        <p:nvPicPr>
          <p:cNvPr id="2280" name="Google Shape;2280;p198"/>
          <p:cNvPicPr preferRelativeResize="0"/>
          <p:nvPr/>
        </p:nvPicPr>
        <p:blipFill>
          <a:blip r:embed="rId6">
            <a:alphaModFix/>
          </a:blip>
          <a:stretch>
            <a:fillRect/>
          </a:stretch>
        </p:blipFill>
        <p:spPr>
          <a:xfrm>
            <a:off x="4248722" y="2140450"/>
            <a:ext cx="675630" cy="381875"/>
          </a:xfrm>
          <a:prstGeom prst="rect">
            <a:avLst/>
          </a:prstGeom>
          <a:noFill/>
          <a:ln>
            <a:noFill/>
          </a:ln>
        </p:spPr>
      </p:pic>
      <p:pic>
        <p:nvPicPr>
          <p:cNvPr id="2281" name="Google Shape;2281;p198"/>
          <p:cNvPicPr preferRelativeResize="0"/>
          <p:nvPr/>
        </p:nvPicPr>
        <p:blipFill>
          <a:blip r:embed="rId7">
            <a:alphaModFix/>
          </a:blip>
          <a:stretch>
            <a:fillRect/>
          </a:stretch>
        </p:blipFill>
        <p:spPr>
          <a:xfrm>
            <a:off x="5783750" y="2102075"/>
            <a:ext cx="675625" cy="449575"/>
          </a:xfrm>
          <a:prstGeom prst="rect">
            <a:avLst/>
          </a:prstGeom>
          <a:noFill/>
          <a:ln>
            <a:noFill/>
          </a:ln>
        </p:spPr>
      </p:pic>
      <p:sp>
        <p:nvSpPr>
          <p:cNvPr id="2282" name="Google Shape;2282;p198"/>
          <p:cNvSpPr txBox="1"/>
          <p:nvPr/>
        </p:nvSpPr>
        <p:spPr>
          <a:xfrm>
            <a:off x="7093700" y="2144225"/>
            <a:ext cx="1142400" cy="38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On-premises</a:t>
            </a:r>
            <a:endParaRPr sz="1200">
              <a:solidFill>
                <a:schemeClr val="dk1"/>
              </a:solidFill>
              <a:latin typeface="Overpass"/>
              <a:ea typeface="Overpass"/>
              <a:cs typeface="Overpass"/>
              <a:sym typeface="Overpass"/>
            </a:endParaRPr>
          </a:p>
        </p:txBody>
      </p:sp>
      <p:sp>
        <p:nvSpPr>
          <p:cNvPr id="2283" name="Google Shape;2283;p198"/>
          <p:cNvSpPr txBox="1"/>
          <p:nvPr/>
        </p:nvSpPr>
        <p:spPr>
          <a:xfrm>
            <a:off x="2307700" y="2611638"/>
            <a:ext cx="15174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Azure Red Hat OpenShift</a:t>
            </a:r>
            <a:endParaRPr b="1" sz="1200">
              <a:latin typeface="Overpass"/>
              <a:ea typeface="Overpass"/>
              <a:cs typeface="Overpass"/>
              <a:sym typeface="Overpass"/>
            </a:endParaRPr>
          </a:p>
          <a:p>
            <a:pPr indent="0" lvl="0" marL="0" rtl="0" algn="l">
              <a:spcBef>
                <a:spcPts val="0"/>
              </a:spcBef>
              <a:spcAft>
                <a:spcPts val="0"/>
              </a:spcAft>
              <a:buNone/>
            </a:pPr>
            <a:r>
              <a:t/>
            </a:r>
            <a:endParaRPr b="1" i="1" sz="1000">
              <a:latin typeface="Overpass"/>
              <a:ea typeface="Overpass"/>
              <a:cs typeface="Overpass"/>
              <a:sym typeface="Overpass"/>
            </a:endParaRPr>
          </a:p>
        </p:txBody>
      </p:sp>
      <p:sp>
        <p:nvSpPr>
          <p:cNvPr id="2284" name="Google Shape;2284;p198"/>
          <p:cNvSpPr txBox="1"/>
          <p:nvPr/>
        </p:nvSpPr>
        <p:spPr>
          <a:xfrm>
            <a:off x="-6425" y="966175"/>
            <a:ext cx="5400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2285" name="Google Shape;2285;p198"/>
          <p:cNvSpPr txBox="1"/>
          <p:nvPr/>
        </p:nvSpPr>
        <p:spPr>
          <a:xfrm>
            <a:off x="2383900" y="3053575"/>
            <a:ext cx="1261500" cy="3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Overpass"/>
                <a:ea typeface="Overpass"/>
                <a:cs typeface="Overpass"/>
                <a:sym typeface="Overpass"/>
              </a:rPr>
              <a:t>Jointly Managed &amp; Supported </a:t>
            </a:r>
            <a:endParaRPr i="1" sz="1000">
              <a:latin typeface="Overpass"/>
              <a:ea typeface="Overpass"/>
              <a:cs typeface="Overpass"/>
              <a:sym typeface="Overpass"/>
            </a:endParaRPr>
          </a:p>
        </p:txBody>
      </p:sp>
      <p:sp>
        <p:nvSpPr>
          <p:cNvPr id="2286" name="Google Shape;2286;p198"/>
          <p:cNvSpPr txBox="1"/>
          <p:nvPr/>
        </p:nvSpPr>
        <p:spPr>
          <a:xfrm>
            <a:off x="5483650" y="3251375"/>
            <a:ext cx="1261500" cy="3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lt1"/>
                </a:solidFill>
                <a:latin typeface="Overpass"/>
                <a:ea typeface="Overpass"/>
                <a:cs typeface="Overpass"/>
                <a:sym typeface="Overpass"/>
              </a:rPr>
              <a:t>Jointly Engineered</a:t>
            </a:r>
            <a:endParaRPr i="1" sz="1000">
              <a:solidFill>
                <a:schemeClr val="lt1"/>
              </a:solidFill>
              <a:latin typeface="Overpass"/>
              <a:ea typeface="Overpass"/>
              <a:cs typeface="Overpass"/>
              <a:sym typeface="Overpass"/>
            </a:endParaRPr>
          </a:p>
        </p:txBody>
      </p:sp>
      <p:pic>
        <p:nvPicPr>
          <p:cNvPr id="2287" name="Google Shape;2287;p198"/>
          <p:cNvPicPr preferRelativeResize="0"/>
          <p:nvPr/>
        </p:nvPicPr>
        <p:blipFill>
          <a:blip r:embed="rId8">
            <a:alphaModFix/>
          </a:blip>
          <a:stretch>
            <a:fillRect/>
          </a:stretch>
        </p:blipFill>
        <p:spPr>
          <a:xfrm>
            <a:off x="3762600" y="1543057"/>
            <a:ext cx="1322867" cy="449575"/>
          </a:xfrm>
          <a:prstGeom prst="rect">
            <a:avLst/>
          </a:prstGeom>
          <a:noFill/>
          <a:ln>
            <a:noFill/>
          </a:ln>
        </p:spPr>
      </p:pic>
      <p:sp>
        <p:nvSpPr>
          <p:cNvPr id="2288" name="Google Shape;2288;p19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199"/>
          <p:cNvSpPr txBox="1"/>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000000"/>
                </a:solidFill>
                <a:latin typeface="Overpass"/>
                <a:ea typeface="Overpass"/>
                <a:cs typeface="Overpass"/>
                <a:sym typeface="Overpass"/>
              </a:rPr>
              <a:t>OVER-THE-AIR UPDATES</a:t>
            </a:r>
            <a:endParaRPr b="1" sz="2800">
              <a:solidFill>
                <a:srgbClr val="000000"/>
              </a:solidFill>
              <a:latin typeface="Overpass"/>
              <a:ea typeface="Overpass"/>
              <a:cs typeface="Overpass"/>
              <a:sym typeface="Overpass"/>
            </a:endParaRPr>
          </a:p>
        </p:txBody>
      </p:sp>
      <p:sp>
        <p:nvSpPr>
          <p:cNvPr id="2294" name="Google Shape;2294;p199"/>
          <p:cNvSpPr txBox="1"/>
          <p:nvPr/>
        </p:nvSpPr>
        <p:spPr>
          <a:xfrm>
            <a:off x="750506" y="1362150"/>
            <a:ext cx="3298800" cy="273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Overpass"/>
              <a:buChar char="●"/>
            </a:pPr>
            <a:r>
              <a:rPr lang="en" sz="1700">
                <a:solidFill>
                  <a:srgbClr val="000000"/>
                </a:solidFill>
                <a:latin typeface="Overpass"/>
                <a:ea typeface="Overpass"/>
                <a:cs typeface="Overpass"/>
                <a:sym typeface="Overpass"/>
              </a:rPr>
              <a:t>OpenShift retrieves list of available updates</a:t>
            </a:r>
            <a:endParaRPr sz="1700">
              <a:solidFill>
                <a:srgbClr val="000000"/>
              </a:solidFill>
              <a:latin typeface="Overpass"/>
              <a:ea typeface="Overpass"/>
              <a:cs typeface="Overpass"/>
              <a:sym typeface="Overpass"/>
            </a:endParaRPr>
          </a:p>
          <a:p>
            <a:pPr indent="-317500" lvl="0" marL="457200" rtl="0" algn="l">
              <a:lnSpc>
                <a:spcPct val="115000"/>
              </a:lnSpc>
              <a:spcBef>
                <a:spcPts val="1000"/>
              </a:spcBef>
              <a:spcAft>
                <a:spcPts val="0"/>
              </a:spcAft>
              <a:buClr>
                <a:srgbClr val="000000"/>
              </a:buClr>
              <a:buSzPts val="1400"/>
              <a:buFont typeface="Overpass"/>
              <a:buChar char="●"/>
            </a:pPr>
            <a:r>
              <a:rPr lang="en" sz="1700">
                <a:solidFill>
                  <a:srgbClr val="000000"/>
                </a:solidFill>
                <a:latin typeface="Overpass"/>
                <a:ea typeface="Overpass"/>
                <a:cs typeface="Overpass"/>
                <a:sym typeface="Overpass"/>
              </a:rPr>
              <a:t>Admin selects the target version</a:t>
            </a:r>
            <a:endParaRPr sz="1700">
              <a:solidFill>
                <a:srgbClr val="000000"/>
              </a:solidFill>
              <a:latin typeface="Overpass"/>
              <a:ea typeface="Overpass"/>
              <a:cs typeface="Overpass"/>
              <a:sym typeface="Overpass"/>
            </a:endParaRPr>
          </a:p>
          <a:p>
            <a:pPr indent="-317500" lvl="0" marL="457200" rtl="0" algn="l">
              <a:lnSpc>
                <a:spcPct val="115000"/>
              </a:lnSpc>
              <a:spcBef>
                <a:spcPts val="1000"/>
              </a:spcBef>
              <a:spcAft>
                <a:spcPts val="0"/>
              </a:spcAft>
              <a:buClr>
                <a:srgbClr val="000000"/>
              </a:buClr>
              <a:buSzPts val="1400"/>
              <a:buFont typeface="Overpass"/>
              <a:buChar char="●"/>
            </a:pPr>
            <a:r>
              <a:rPr lang="en" sz="1700">
                <a:solidFill>
                  <a:srgbClr val="000000"/>
                </a:solidFill>
                <a:latin typeface="Overpass"/>
                <a:ea typeface="Overpass"/>
                <a:cs typeface="Overpass"/>
                <a:sym typeface="Overpass"/>
              </a:rPr>
              <a:t>OpenShift is updated over the air</a:t>
            </a:r>
            <a:endParaRPr sz="1700">
              <a:solidFill>
                <a:srgbClr val="000000"/>
              </a:solidFill>
              <a:latin typeface="Overpass"/>
              <a:ea typeface="Overpass"/>
              <a:cs typeface="Overpass"/>
              <a:sym typeface="Overpass"/>
            </a:endParaRPr>
          </a:p>
          <a:p>
            <a:pPr indent="-317500" lvl="0" marL="457200" rtl="0" algn="l">
              <a:lnSpc>
                <a:spcPct val="115000"/>
              </a:lnSpc>
              <a:spcBef>
                <a:spcPts val="1000"/>
              </a:spcBef>
              <a:spcAft>
                <a:spcPts val="0"/>
              </a:spcAft>
              <a:buClr>
                <a:srgbClr val="000000"/>
              </a:buClr>
              <a:buSzPts val="1400"/>
              <a:buFont typeface="Overpass"/>
              <a:buChar char="●"/>
            </a:pPr>
            <a:r>
              <a:rPr lang="en" sz="1700">
                <a:solidFill>
                  <a:srgbClr val="000000"/>
                </a:solidFill>
                <a:latin typeface="Overpass"/>
                <a:ea typeface="Overpass"/>
                <a:cs typeface="Overpass"/>
                <a:sym typeface="Overpass"/>
              </a:rPr>
              <a:t>Auto-update support</a:t>
            </a:r>
            <a:endParaRPr sz="1700">
              <a:solidFill>
                <a:srgbClr val="000000"/>
              </a:solidFill>
              <a:latin typeface="Overpass"/>
              <a:ea typeface="Overpass"/>
              <a:cs typeface="Overpass"/>
              <a:sym typeface="Overpass"/>
            </a:endParaRPr>
          </a:p>
        </p:txBody>
      </p:sp>
      <p:pic>
        <p:nvPicPr>
          <p:cNvPr id="2295" name="Google Shape;2295;p199"/>
          <p:cNvPicPr preferRelativeResize="0"/>
          <p:nvPr/>
        </p:nvPicPr>
        <p:blipFill rotWithShape="1">
          <a:blip r:embed="rId3">
            <a:alphaModFix/>
          </a:blip>
          <a:srcRect b="10739" l="3223" r="3064" t="12549"/>
          <a:stretch/>
        </p:blipFill>
        <p:spPr>
          <a:xfrm>
            <a:off x="4406025" y="1421409"/>
            <a:ext cx="4103624" cy="2437802"/>
          </a:xfrm>
          <a:prstGeom prst="rect">
            <a:avLst/>
          </a:prstGeom>
          <a:noFill/>
          <a:ln cap="flat" cmpd="sng" w="9525">
            <a:solidFill>
              <a:srgbClr val="000000"/>
            </a:solidFill>
            <a:prstDash val="solid"/>
            <a:round/>
            <a:headEnd len="sm" w="sm" type="none"/>
            <a:tailEnd len="sm" w="sm" type="none"/>
          </a:ln>
          <a:effectLst>
            <a:outerShdw blurRad="57150" rotWithShape="0" algn="bl" dir="27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200"/>
          <p:cNvSpPr txBox="1"/>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000000"/>
                </a:solidFill>
                <a:latin typeface="Overpass"/>
                <a:ea typeface="Overpass"/>
                <a:cs typeface="Overpass"/>
                <a:sym typeface="Overpass"/>
              </a:rPr>
              <a:t>OPERATOR FRAMEWORK</a:t>
            </a:r>
            <a:endParaRPr b="1" sz="2800">
              <a:solidFill>
                <a:srgbClr val="000000"/>
              </a:solidFill>
              <a:latin typeface="Overpass"/>
              <a:ea typeface="Overpass"/>
              <a:cs typeface="Overpass"/>
              <a:sym typeface="Overpass"/>
            </a:endParaRPr>
          </a:p>
        </p:txBody>
      </p:sp>
      <p:pic>
        <p:nvPicPr>
          <p:cNvPr id="2301" name="Google Shape;2301;p200"/>
          <p:cNvPicPr preferRelativeResize="0"/>
          <p:nvPr/>
        </p:nvPicPr>
        <p:blipFill rotWithShape="1">
          <a:blip r:embed="rId3">
            <a:alphaModFix/>
          </a:blip>
          <a:srcRect b="0" l="0" r="0" t="0"/>
          <a:stretch/>
        </p:blipFill>
        <p:spPr>
          <a:xfrm>
            <a:off x="5227765" y="1701100"/>
            <a:ext cx="2467300" cy="799300"/>
          </a:xfrm>
          <a:prstGeom prst="rect">
            <a:avLst/>
          </a:prstGeom>
          <a:noFill/>
          <a:ln>
            <a:noFill/>
          </a:ln>
        </p:spPr>
      </p:pic>
      <p:sp>
        <p:nvSpPr>
          <p:cNvPr id="2302" name="Google Shape;2302;p200"/>
          <p:cNvSpPr txBox="1"/>
          <p:nvPr/>
        </p:nvSpPr>
        <p:spPr>
          <a:xfrm>
            <a:off x="838200" y="1534450"/>
            <a:ext cx="3526500" cy="218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Overpass"/>
                <a:ea typeface="Overpass"/>
                <a:cs typeface="Overpass"/>
                <a:sym typeface="Overpass"/>
              </a:rPr>
              <a:t>Operators codify operational knowledge and workflows to automate life cycle management of containerized applications with Kubernetes</a:t>
            </a:r>
            <a:endParaRPr sz="1800">
              <a:solidFill>
                <a:srgbClr val="000000"/>
              </a:solidFill>
              <a:latin typeface="Overpass"/>
              <a:ea typeface="Overpass"/>
              <a:cs typeface="Overpass"/>
              <a:sym typeface="Overpass"/>
            </a:endParaRPr>
          </a:p>
        </p:txBody>
      </p:sp>
      <p:sp>
        <p:nvSpPr>
          <p:cNvPr id="2303" name="Google Shape;2303;p200"/>
          <p:cNvSpPr txBox="1"/>
          <p:nvPr/>
        </p:nvSpPr>
        <p:spPr>
          <a:xfrm>
            <a:off x="4561575" y="3210850"/>
            <a:ext cx="1230600" cy="457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SDK</a:t>
            </a:r>
            <a:endParaRPr sz="1000">
              <a:solidFill>
                <a:srgbClr val="FFFFFF"/>
              </a:solidFill>
              <a:latin typeface="Overpass"/>
              <a:ea typeface="Overpass"/>
              <a:cs typeface="Overpass"/>
              <a:sym typeface="Overpass"/>
            </a:endParaRPr>
          </a:p>
        </p:txBody>
      </p:sp>
      <p:sp>
        <p:nvSpPr>
          <p:cNvPr id="2304" name="Google Shape;2304;p200"/>
          <p:cNvSpPr txBox="1"/>
          <p:nvPr/>
        </p:nvSpPr>
        <p:spPr>
          <a:xfrm>
            <a:off x="5846115" y="3210850"/>
            <a:ext cx="1230600" cy="457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LIFE CYCLE MANAGEMENT</a:t>
            </a:r>
            <a:endParaRPr sz="1000">
              <a:solidFill>
                <a:srgbClr val="FFFFFF"/>
              </a:solidFill>
              <a:latin typeface="Overpass"/>
              <a:ea typeface="Overpass"/>
              <a:cs typeface="Overpass"/>
              <a:sym typeface="Overpass"/>
            </a:endParaRPr>
          </a:p>
        </p:txBody>
      </p:sp>
      <p:sp>
        <p:nvSpPr>
          <p:cNvPr id="2305" name="Google Shape;2305;p200"/>
          <p:cNvSpPr txBox="1"/>
          <p:nvPr/>
        </p:nvSpPr>
        <p:spPr>
          <a:xfrm>
            <a:off x="7123339" y="3210850"/>
            <a:ext cx="1230600" cy="457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METERING</a:t>
            </a:r>
            <a:endParaRPr sz="1000">
              <a:solidFill>
                <a:srgbClr val="FFFFFF"/>
              </a:solidFill>
              <a:latin typeface="Overpass"/>
              <a:ea typeface="Overpass"/>
              <a:cs typeface="Overpass"/>
              <a:sym typeface="Overpass"/>
            </a:endParaRPr>
          </a:p>
        </p:txBody>
      </p:sp>
      <p:cxnSp>
        <p:nvCxnSpPr>
          <p:cNvPr id="2306" name="Google Shape;2306;p200"/>
          <p:cNvCxnSpPr>
            <a:stCxn id="2301" idx="2"/>
            <a:endCxn id="2303" idx="0"/>
          </p:cNvCxnSpPr>
          <p:nvPr/>
        </p:nvCxnSpPr>
        <p:spPr>
          <a:xfrm rot="5400000">
            <a:off x="5463915" y="2213300"/>
            <a:ext cx="710400" cy="1284600"/>
          </a:xfrm>
          <a:prstGeom prst="bentConnector3">
            <a:avLst>
              <a:gd fmla="val 49993" name="adj1"/>
            </a:avLst>
          </a:prstGeom>
          <a:noFill/>
          <a:ln cap="flat" cmpd="sng" w="9525">
            <a:solidFill>
              <a:srgbClr val="666666"/>
            </a:solidFill>
            <a:prstDash val="solid"/>
            <a:round/>
            <a:headEnd len="med" w="med" type="none"/>
            <a:tailEnd len="med" w="med" type="triangle"/>
          </a:ln>
        </p:spPr>
      </p:cxnSp>
      <p:cxnSp>
        <p:nvCxnSpPr>
          <p:cNvPr id="2307" name="Google Shape;2307;p200"/>
          <p:cNvCxnSpPr>
            <a:stCxn id="2301" idx="2"/>
            <a:endCxn id="2304" idx="0"/>
          </p:cNvCxnSpPr>
          <p:nvPr/>
        </p:nvCxnSpPr>
        <p:spPr>
          <a:xfrm flipH="1" rot="-5400000">
            <a:off x="6106515" y="2855300"/>
            <a:ext cx="710400" cy="600"/>
          </a:xfrm>
          <a:prstGeom prst="bentConnector3">
            <a:avLst>
              <a:gd fmla="val 49993" name="adj1"/>
            </a:avLst>
          </a:prstGeom>
          <a:noFill/>
          <a:ln cap="flat" cmpd="sng" w="9525">
            <a:solidFill>
              <a:srgbClr val="666666"/>
            </a:solidFill>
            <a:prstDash val="solid"/>
            <a:round/>
            <a:headEnd len="med" w="med" type="none"/>
            <a:tailEnd len="med" w="med" type="triangle"/>
          </a:ln>
        </p:spPr>
      </p:cxnSp>
      <p:cxnSp>
        <p:nvCxnSpPr>
          <p:cNvPr id="2308" name="Google Shape;2308;p200"/>
          <p:cNvCxnSpPr>
            <a:stCxn id="2301" idx="2"/>
            <a:endCxn id="2305" idx="0"/>
          </p:cNvCxnSpPr>
          <p:nvPr/>
        </p:nvCxnSpPr>
        <p:spPr>
          <a:xfrm flipH="1" rot="-5400000">
            <a:off x="6744765" y="2217050"/>
            <a:ext cx="710400" cy="1277100"/>
          </a:xfrm>
          <a:prstGeom prst="bentConnector3">
            <a:avLst>
              <a:gd fmla="val 49993" name="adj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191" name="Google Shape;1191;p15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92" name="Google Shape;1192;p156"/>
          <p:cNvSpPr txBox="1"/>
          <p:nvPr/>
        </p:nvSpPr>
        <p:spPr>
          <a:xfrm>
            <a:off x="826650" y="3810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 container is the smallest compute unit</a:t>
            </a:r>
            <a:endParaRPr sz="2800">
              <a:solidFill>
                <a:srgbClr val="000000"/>
              </a:solidFill>
              <a:latin typeface="Overpass"/>
              <a:ea typeface="Overpass"/>
              <a:cs typeface="Overpass"/>
              <a:sym typeface="Overpass"/>
            </a:endParaRPr>
          </a:p>
        </p:txBody>
      </p:sp>
      <p:sp>
        <p:nvSpPr>
          <p:cNvPr id="1193" name="Google Shape;1193;p156"/>
          <p:cNvSpPr/>
          <p:nvPr/>
        </p:nvSpPr>
        <p:spPr>
          <a:xfrm>
            <a:off x="4201800" y="225105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201"/>
          <p:cNvSpPr txBox="1"/>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000000"/>
                </a:solidFill>
                <a:latin typeface="Overpass"/>
                <a:ea typeface="Overpass"/>
                <a:cs typeface="Overpass"/>
                <a:sym typeface="Overpass"/>
              </a:rPr>
              <a:t>OPERATOR FRAMEWORK</a:t>
            </a:r>
            <a:endParaRPr b="1" sz="2800">
              <a:solidFill>
                <a:srgbClr val="000000"/>
              </a:solidFill>
              <a:latin typeface="Overpass"/>
              <a:ea typeface="Overpass"/>
              <a:cs typeface="Overpass"/>
              <a:sym typeface="Overpass"/>
            </a:endParaRPr>
          </a:p>
        </p:txBody>
      </p:sp>
      <p:pic>
        <p:nvPicPr>
          <p:cNvPr id="2314" name="Google Shape;2314;p201"/>
          <p:cNvPicPr preferRelativeResize="0"/>
          <p:nvPr/>
        </p:nvPicPr>
        <p:blipFill rotWithShape="1">
          <a:blip r:embed="rId3">
            <a:alphaModFix/>
          </a:blip>
          <a:srcRect b="0" l="0" r="0" t="0"/>
          <a:stretch/>
        </p:blipFill>
        <p:spPr>
          <a:xfrm>
            <a:off x="6330584" y="842350"/>
            <a:ext cx="2467300" cy="799300"/>
          </a:xfrm>
          <a:prstGeom prst="rect">
            <a:avLst/>
          </a:prstGeom>
          <a:noFill/>
          <a:ln>
            <a:noFill/>
          </a:ln>
        </p:spPr>
      </p:pic>
      <p:pic>
        <p:nvPicPr>
          <p:cNvPr id="2315" name="Google Shape;2315;p201"/>
          <p:cNvPicPr preferRelativeResize="0"/>
          <p:nvPr/>
        </p:nvPicPr>
        <p:blipFill>
          <a:blip r:embed="rId4">
            <a:alphaModFix/>
          </a:blip>
          <a:stretch>
            <a:fillRect/>
          </a:stretch>
        </p:blipFill>
        <p:spPr>
          <a:xfrm>
            <a:off x="627788" y="1719787"/>
            <a:ext cx="7326996" cy="288804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02"/>
          <p:cNvSpPr txBox="1"/>
          <p:nvPr/>
        </p:nvSpPr>
        <p:spPr>
          <a:xfrm>
            <a:off x="5340812" y="2055099"/>
            <a:ext cx="2644800" cy="1635000"/>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en" sz="1400">
                <a:latin typeface="Overpass"/>
                <a:ea typeface="Overpass"/>
                <a:cs typeface="Overpass"/>
                <a:sym typeface="Overpass"/>
              </a:rPr>
              <a:t>The public registry for finding Kubernetes Operator backed services</a:t>
            </a:r>
            <a:endParaRPr sz="1400">
              <a:solidFill>
                <a:srgbClr val="000000"/>
              </a:solidFill>
              <a:latin typeface="Overpass"/>
              <a:ea typeface="Overpass"/>
              <a:cs typeface="Overpass"/>
              <a:sym typeface="Overpass"/>
            </a:endParaRPr>
          </a:p>
        </p:txBody>
      </p:sp>
      <p:pic>
        <p:nvPicPr>
          <p:cNvPr id="2321" name="Google Shape;2321;p202"/>
          <p:cNvPicPr preferRelativeResize="0"/>
          <p:nvPr/>
        </p:nvPicPr>
        <p:blipFill>
          <a:blip r:embed="rId3">
            <a:alphaModFix/>
          </a:blip>
          <a:stretch>
            <a:fillRect/>
          </a:stretch>
        </p:blipFill>
        <p:spPr>
          <a:xfrm>
            <a:off x="1145363" y="1491037"/>
            <a:ext cx="3729731" cy="3112053"/>
          </a:xfrm>
          <a:prstGeom prst="rect">
            <a:avLst/>
          </a:prstGeom>
          <a:noFill/>
          <a:ln cap="flat" cmpd="sng" w="9525">
            <a:solidFill>
              <a:srgbClr val="D9D9D9"/>
            </a:solidFill>
            <a:prstDash val="solid"/>
            <a:round/>
            <a:headEnd len="sm" w="sm" type="none"/>
            <a:tailEnd len="sm" w="sm" type="none"/>
          </a:ln>
        </p:spPr>
      </p:pic>
      <p:sp>
        <p:nvSpPr>
          <p:cNvPr id="2322" name="Google Shape;2322;p202"/>
          <p:cNvSpPr txBox="1"/>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Overpass"/>
                <a:ea typeface="Overpass"/>
                <a:cs typeface="Overpass"/>
                <a:sym typeface="Overpass"/>
              </a:rPr>
              <a:t>OperatorHub.io Ecosystem</a:t>
            </a:r>
            <a:endParaRPr b="1" sz="2800">
              <a:solidFill>
                <a:srgbClr val="000000"/>
              </a:solidFill>
              <a:latin typeface="Overpass"/>
              <a:ea typeface="Overpass"/>
              <a:cs typeface="Overpass"/>
              <a:sym typeface="Overpas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203"/>
          <p:cNvSpPr txBox="1"/>
          <p:nvPr/>
        </p:nvSpPr>
        <p:spPr>
          <a:xfrm>
            <a:off x="876263" y="2003363"/>
            <a:ext cx="2644800" cy="1635000"/>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en" sz="1400">
                <a:latin typeface="Overpass"/>
                <a:ea typeface="Overpass"/>
                <a:cs typeface="Overpass"/>
                <a:sym typeface="Overpass"/>
              </a:rPr>
              <a:t>The embedded registry for Community and Certified Operators from Red Hat and Partners, tested and verified on OpenShift 4</a:t>
            </a:r>
            <a:endParaRPr sz="1400">
              <a:solidFill>
                <a:srgbClr val="000000"/>
              </a:solidFill>
              <a:latin typeface="Overpass"/>
              <a:ea typeface="Overpass"/>
              <a:cs typeface="Overpass"/>
              <a:sym typeface="Overpass"/>
            </a:endParaRPr>
          </a:p>
        </p:txBody>
      </p:sp>
      <p:pic>
        <p:nvPicPr>
          <p:cNvPr id="2328" name="Google Shape;2328;p203"/>
          <p:cNvPicPr preferRelativeResize="0"/>
          <p:nvPr/>
        </p:nvPicPr>
        <p:blipFill rotWithShape="1">
          <a:blip r:embed="rId3">
            <a:alphaModFix/>
          </a:blip>
          <a:srcRect b="0" l="14778" r="14778" t="0"/>
          <a:stretch/>
        </p:blipFill>
        <p:spPr>
          <a:xfrm>
            <a:off x="4124531" y="1290045"/>
            <a:ext cx="3861674" cy="3222145"/>
          </a:xfrm>
          <a:prstGeom prst="rect">
            <a:avLst/>
          </a:prstGeom>
          <a:noFill/>
          <a:ln cap="flat" cmpd="sng" w="9525">
            <a:solidFill>
              <a:srgbClr val="D9D9D9"/>
            </a:solidFill>
            <a:prstDash val="solid"/>
            <a:round/>
            <a:headEnd len="sm" w="sm" type="none"/>
            <a:tailEnd len="sm" w="sm" type="none"/>
          </a:ln>
        </p:spPr>
      </p:pic>
      <p:sp>
        <p:nvSpPr>
          <p:cNvPr id="2329" name="Google Shape;2329;p203"/>
          <p:cNvSpPr txBox="1"/>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Overpass"/>
                <a:ea typeface="Overpass"/>
                <a:cs typeface="Overpass"/>
                <a:sym typeface="Overpass"/>
              </a:rPr>
              <a:t>OperatorHub in OpenShift</a:t>
            </a:r>
            <a:endParaRPr b="1" sz="2800">
              <a:latin typeface="Overpass"/>
              <a:ea typeface="Overpass"/>
              <a:cs typeface="Overpass"/>
              <a:sym typeface="Overpas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204"/>
          <p:cNvSpPr txBox="1"/>
          <p:nvPr>
            <p:ph idx="2" type="subTitle"/>
          </p:nvPr>
        </p:nvSpPr>
        <p:spPr>
          <a:xfrm>
            <a:off x="471285" y="3767997"/>
            <a:ext cx="4246800" cy="1401600"/>
          </a:xfrm>
          <a:prstGeom prst="rect">
            <a:avLst/>
          </a:prstGeom>
        </p:spPr>
        <p:txBody>
          <a:bodyPr anchorCtr="0" anchor="b" bIns="0" lIns="0" spcFirstLastPara="1" rIns="0" wrap="square" tIns="0">
            <a:noAutofit/>
          </a:bodyPr>
          <a:lstStyle/>
          <a:p>
            <a:pPr indent="-330200" lvl="0" marL="457200" rtl="0" algn="l">
              <a:lnSpc>
                <a:spcPct val="115000"/>
              </a:lnSpc>
              <a:spcBef>
                <a:spcPts val="0"/>
              </a:spcBef>
              <a:spcAft>
                <a:spcPts val="0"/>
              </a:spcAft>
              <a:buClr>
                <a:srgbClr val="000000"/>
              </a:buClr>
              <a:buSzPts val="1600"/>
              <a:buFont typeface="Overpass"/>
              <a:buChar char="●"/>
            </a:pPr>
            <a:r>
              <a:rPr lang="en" sz="1400">
                <a:solidFill>
                  <a:srgbClr val="000000"/>
                </a:solidFill>
                <a:latin typeface="Overpass"/>
                <a:ea typeface="Overpass"/>
                <a:cs typeface="Overpass"/>
                <a:sym typeface="Overpass"/>
              </a:rPr>
              <a:t>Discovery/install/upgrade of Operators</a:t>
            </a:r>
            <a:endParaRPr sz="1400">
              <a:solidFill>
                <a:srgbClr val="000000"/>
              </a:solidFill>
              <a:latin typeface="Overpass"/>
              <a:ea typeface="Overpass"/>
              <a:cs typeface="Overpass"/>
              <a:sym typeface="Overpass"/>
            </a:endParaRPr>
          </a:p>
          <a:p>
            <a:pPr indent="-330200" lvl="0" marL="457200" rtl="0" algn="l">
              <a:lnSpc>
                <a:spcPct val="115000"/>
              </a:lnSpc>
              <a:spcBef>
                <a:spcPts val="0"/>
              </a:spcBef>
              <a:spcAft>
                <a:spcPts val="0"/>
              </a:spcAft>
              <a:buClr>
                <a:srgbClr val="000000"/>
              </a:buClr>
              <a:buSzPts val="1600"/>
              <a:buFont typeface="Overpass"/>
              <a:buChar char="●"/>
            </a:pPr>
            <a:r>
              <a:rPr lang="en" sz="1400">
                <a:solidFill>
                  <a:srgbClr val="000000"/>
                </a:solidFill>
                <a:latin typeface="Overpass"/>
                <a:ea typeface="Overpass"/>
                <a:cs typeface="Overpass"/>
                <a:sym typeface="Overpass"/>
              </a:rPr>
              <a:t>Community, Red Hat products, Certified ISVs</a:t>
            </a:r>
            <a:endParaRPr sz="1400">
              <a:solidFill>
                <a:srgbClr val="000000"/>
              </a:solidFill>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sz="1400">
                <a:solidFill>
                  <a:srgbClr val="000000"/>
                </a:solidFill>
                <a:latin typeface="Overpass"/>
                <a:ea typeface="Overpass"/>
                <a:cs typeface="Overpass"/>
                <a:sym typeface="Overpass"/>
              </a:rPr>
              <a:t>Granular access via specific Projects</a:t>
            </a:r>
            <a:endParaRPr sz="1400">
              <a:solidFill>
                <a:srgbClr val="000000"/>
              </a:solidFill>
              <a:latin typeface="Overpass"/>
              <a:ea typeface="Overpass"/>
              <a:cs typeface="Overpass"/>
              <a:sym typeface="Overpass"/>
            </a:endParaRPr>
          </a:p>
        </p:txBody>
      </p:sp>
      <p:sp>
        <p:nvSpPr>
          <p:cNvPr id="2335" name="Google Shape;2335;p204"/>
          <p:cNvSpPr txBox="1"/>
          <p:nvPr>
            <p:ph idx="4294967295" type="body"/>
          </p:nvPr>
        </p:nvSpPr>
        <p:spPr>
          <a:xfrm>
            <a:off x="575743" y="992497"/>
            <a:ext cx="3738000" cy="529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600">
                <a:solidFill>
                  <a:srgbClr val="000000"/>
                </a:solidFill>
                <a:latin typeface="Overpass"/>
                <a:ea typeface="Overpass"/>
                <a:cs typeface="Overpass"/>
                <a:sym typeface="Overpass"/>
              </a:rPr>
              <a:t>For Cluster Admins:</a:t>
            </a:r>
            <a:endParaRPr b="1" sz="1600">
              <a:solidFill>
                <a:srgbClr val="000000"/>
              </a:solidFill>
              <a:latin typeface="Overpass"/>
              <a:ea typeface="Overpass"/>
              <a:cs typeface="Overpass"/>
              <a:sym typeface="Overpass"/>
            </a:endParaRPr>
          </a:p>
        </p:txBody>
      </p:sp>
      <p:sp>
        <p:nvSpPr>
          <p:cNvPr id="2336" name="Google Shape;2336;p204"/>
          <p:cNvSpPr txBox="1"/>
          <p:nvPr>
            <p:ph idx="1" type="subTitle"/>
          </p:nvPr>
        </p:nvSpPr>
        <p:spPr>
          <a:xfrm>
            <a:off x="4670912" y="992497"/>
            <a:ext cx="3738000" cy="529500"/>
          </a:xfrm>
          <a:prstGeom prst="rect">
            <a:avLst/>
          </a:prstGeom>
        </p:spPr>
        <p:txBody>
          <a:bodyPr anchorCtr="0" anchor="ctr" bIns="68575" lIns="329175" spcFirstLastPara="1" rIns="68575" wrap="square" tIns="68575">
            <a:noAutofit/>
          </a:bodyPr>
          <a:lstStyle/>
          <a:p>
            <a:pPr indent="0" lvl="0" marL="0" rtl="0" algn="l">
              <a:lnSpc>
                <a:spcPct val="115000"/>
              </a:lnSpc>
              <a:spcBef>
                <a:spcPts val="0"/>
              </a:spcBef>
              <a:spcAft>
                <a:spcPts val="0"/>
              </a:spcAft>
              <a:buNone/>
            </a:pPr>
            <a:r>
              <a:rPr b="1" lang="en" sz="1600">
                <a:solidFill>
                  <a:srgbClr val="000000"/>
                </a:solidFill>
                <a:latin typeface="Overpass"/>
                <a:ea typeface="Overpass"/>
                <a:cs typeface="Overpass"/>
                <a:sym typeface="Overpass"/>
              </a:rPr>
              <a:t>For Developers:</a:t>
            </a:r>
            <a:endParaRPr b="1" sz="1600">
              <a:solidFill>
                <a:srgbClr val="000000"/>
              </a:solidFill>
              <a:latin typeface="Overpass"/>
              <a:ea typeface="Overpass"/>
              <a:cs typeface="Overpass"/>
              <a:sym typeface="Overpass"/>
            </a:endParaRPr>
          </a:p>
        </p:txBody>
      </p:sp>
      <p:pic>
        <p:nvPicPr>
          <p:cNvPr id="2337" name="Google Shape;2337;p204"/>
          <p:cNvPicPr preferRelativeResize="0"/>
          <p:nvPr/>
        </p:nvPicPr>
        <p:blipFill rotWithShape="1">
          <a:blip r:embed="rId3">
            <a:alphaModFix/>
          </a:blip>
          <a:srcRect b="8512" l="0" r="0" t="5672"/>
          <a:stretch/>
        </p:blipFill>
        <p:spPr>
          <a:xfrm>
            <a:off x="597750" y="1428225"/>
            <a:ext cx="3049399" cy="2108975"/>
          </a:xfrm>
          <a:prstGeom prst="rect">
            <a:avLst/>
          </a:prstGeom>
          <a:noFill/>
          <a:ln>
            <a:noFill/>
          </a:ln>
          <a:effectLst>
            <a:outerShdw blurRad="57150" rotWithShape="0" algn="bl" dir="5400000" dist="19050">
              <a:srgbClr val="000000">
                <a:alpha val="50000"/>
              </a:srgbClr>
            </a:outerShdw>
          </a:effectLst>
        </p:spPr>
      </p:pic>
      <p:pic>
        <p:nvPicPr>
          <p:cNvPr id="2338" name="Google Shape;2338;p204"/>
          <p:cNvPicPr preferRelativeResize="0"/>
          <p:nvPr/>
        </p:nvPicPr>
        <p:blipFill>
          <a:blip r:embed="rId4">
            <a:alphaModFix/>
          </a:blip>
          <a:stretch>
            <a:fillRect/>
          </a:stretch>
        </p:blipFill>
        <p:spPr>
          <a:xfrm>
            <a:off x="2601275" y="1351625"/>
            <a:ext cx="1502800" cy="1108075"/>
          </a:xfrm>
          <a:prstGeom prst="rect">
            <a:avLst/>
          </a:prstGeom>
          <a:noFill/>
          <a:ln>
            <a:noFill/>
          </a:ln>
          <a:effectLst>
            <a:outerShdw blurRad="57150" rotWithShape="0" algn="bl" dir="5400000" dist="19050">
              <a:srgbClr val="000000">
                <a:alpha val="50000"/>
              </a:srgbClr>
            </a:outerShdw>
          </a:effectLst>
        </p:spPr>
      </p:pic>
      <p:sp>
        <p:nvSpPr>
          <p:cNvPr id="2339" name="Google Shape;2339;p204"/>
          <p:cNvSpPr txBox="1"/>
          <p:nvPr>
            <p:ph idx="4294967295" type="body"/>
          </p:nvPr>
        </p:nvSpPr>
        <p:spPr>
          <a:xfrm>
            <a:off x="4586085" y="3767997"/>
            <a:ext cx="4246800" cy="1401600"/>
          </a:xfrm>
          <a:prstGeom prst="rect">
            <a:avLst/>
          </a:prstGeom>
        </p:spPr>
        <p:txBody>
          <a:bodyPr anchorCtr="0" anchor="t" bIns="0" lIns="0" spcFirstLastPara="1" rIns="0" wrap="square" tIns="0">
            <a:noAutofit/>
          </a:bodyPr>
          <a:lstStyle/>
          <a:p>
            <a:pPr indent="-317500" lvl="0" marL="457200" rtl="0" algn="l">
              <a:lnSpc>
                <a:spcPct val="115000"/>
              </a:lnSpc>
              <a:spcBef>
                <a:spcPts val="0"/>
              </a:spcBef>
              <a:spcAft>
                <a:spcPts val="0"/>
              </a:spcAft>
              <a:buClr>
                <a:srgbClr val="000000"/>
              </a:buClr>
              <a:buSzPts val="1400"/>
              <a:buFont typeface="Overpass"/>
              <a:buChar char="●"/>
            </a:pPr>
            <a:r>
              <a:rPr lang="en" sz="1400">
                <a:solidFill>
                  <a:srgbClr val="000000"/>
                </a:solidFill>
                <a:latin typeface="Overpass"/>
                <a:ea typeface="Overpass"/>
                <a:cs typeface="Overpass"/>
                <a:sym typeface="Overpass"/>
              </a:rPr>
              <a:t>Developers can’t see admin screens</a:t>
            </a:r>
            <a:endParaRPr sz="1400">
              <a:solidFill>
                <a:srgbClr val="000000"/>
              </a:solidFill>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sz="1400">
                <a:solidFill>
                  <a:srgbClr val="000000"/>
                </a:solidFill>
                <a:latin typeface="Overpass"/>
                <a:ea typeface="Overpass"/>
                <a:cs typeface="Overpass"/>
                <a:sym typeface="Overpass"/>
              </a:rPr>
              <a:t>Operator capabilities are exposed in Catalog</a:t>
            </a:r>
            <a:endParaRPr sz="1400">
              <a:solidFill>
                <a:srgbClr val="000000"/>
              </a:solidFill>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sz="1400">
                <a:solidFill>
                  <a:srgbClr val="000000"/>
                </a:solidFill>
                <a:latin typeface="Overpass"/>
                <a:ea typeface="Overpass"/>
                <a:cs typeface="Overpass"/>
                <a:sym typeface="Overpass"/>
              </a:rPr>
              <a:t>Self-service management</a:t>
            </a:r>
            <a:endParaRPr sz="1400">
              <a:solidFill>
                <a:srgbClr val="000000"/>
              </a:solidFill>
              <a:latin typeface="Overpass"/>
              <a:ea typeface="Overpass"/>
              <a:cs typeface="Overpass"/>
              <a:sym typeface="Overpass"/>
            </a:endParaRPr>
          </a:p>
        </p:txBody>
      </p:sp>
      <p:pic>
        <p:nvPicPr>
          <p:cNvPr id="2340" name="Google Shape;2340;p204"/>
          <p:cNvPicPr preferRelativeResize="0"/>
          <p:nvPr/>
        </p:nvPicPr>
        <p:blipFill rotWithShape="1">
          <a:blip r:embed="rId5">
            <a:alphaModFix/>
          </a:blip>
          <a:srcRect b="22976" l="0" r="27488" t="0"/>
          <a:stretch/>
        </p:blipFill>
        <p:spPr>
          <a:xfrm>
            <a:off x="4687850" y="1351625"/>
            <a:ext cx="3049402" cy="2185574"/>
          </a:xfrm>
          <a:prstGeom prst="rect">
            <a:avLst/>
          </a:prstGeom>
          <a:noFill/>
          <a:ln>
            <a:noFill/>
          </a:ln>
          <a:effectLst>
            <a:outerShdw blurRad="57150" rotWithShape="0" algn="bl" dir="5400000" dist="19050">
              <a:srgbClr val="000000">
                <a:alpha val="50000"/>
              </a:srgbClr>
            </a:outerShdw>
          </a:effectLst>
        </p:spPr>
      </p:pic>
      <p:pic>
        <p:nvPicPr>
          <p:cNvPr id="2341" name="Google Shape;2341;p204"/>
          <p:cNvPicPr preferRelativeResize="0"/>
          <p:nvPr/>
        </p:nvPicPr>
        <p:blipFill rotWithShape="1">
          <a:blip r:embed="rId6">
            <a:alphaModFix/>
          </a:blip>
          <a:srcRect b="21160" l="0" r="26231" t="6048"/>
          <a:stretch/>
        </p:blipFill>
        <p:spPr>
          <a:xfrm>
            <a:off x="6807025" y="1118823"/>
            <a:ext cx="1985325" cy="1541875"/>
          </a:xfrm>
          <a:prstGeom prst="rect">
            <a:avLst/>
          </a:prstGeom>
          <a:noFill/>
          <a:ln>
            <a:noFill/>
          </a:ln>
          <a:effectLst>
            <a:outerShdw blurRad="57150" rotWithShape="0" algn="bl" dir="5400000" dist="19050">
              <a:srgbClr val="000000">
                <a:alpha val="50000"/>
              </a:srgbClr>
            </a:outerShdw>
          </a:effectLst>
        </p:spPr>
      </p:pic>
      <p:sp>
        <p:nvSpPr>
          <p:cNvPr id="2342" name="Google Shape;2342;p204"/>
          <p:cNvSpPr txBox="1"/>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Overpass"/>
                <a:ea typeface="Overpass"/>
                <a:cs typeface="Overpass"/>
                <a:sym typeface="Overpass"/>
              </a:rPr>
              <a:t>OperatorHub in OpenShift</a:t>
            </a:r>
            <a:endParaRPr b="1" sz="2800">
              <a:latin typeface="Overpass"/>
              <a:ea typeface="Overpass"/>
              <a:cs typeface="Overpass"/>
              <a:sym typeface="Overpas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a:latin typeface="Red Hat Display Medium"/>
                <a:ea typeface="Red Hat Display Medium"/>
                <a:cs typeface="Red Hat Display Medium"/>
                <a:sym typeface="Red Hat Display Medium"/>
              </a:rPr>
              <a:t>OpenShift Cluster Management | </a:t>
            </a:r>
            <a:r>
              <a:rPr lang="en">
                <a:solidFill>
                  <a:schemeClr val="dk1"/>
                </a:solidFill>
                <a:latin typeface="Red Hat Display Medium"/>
                <a:ea typeface="Red Hat Display Medium"/>
                <a:cs typeface="Red Hat Display Medium"/>
                <a:sym typeface="Red Hat Display Medium"/>
              </a:rPr>
              <a:t>Machine Configuration</a:t>
            </a:r>
            <a:endParaRPr>
              <a:latin typeface="Red Hat Display Medium"/>
              <a:ea typeface="Red Hat Display Medium"/>
              <a:cs typeface="Red Hat Display Medium"/>
              <a:sym typeface="Red Hat Display Medium"/>
            </a:endParaRPr>
          </a:p>
        </p:txBody>
      </p:sp>
      <p:sp>
        <p:nvSpPr>
          <p:cNvPr id="2348" name="Google Shape;2348;p20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49" name="Google Shape;2349;p205"/>
          <p:cNvSpPr txBox="1"/>
          <p:nvPr>
            <p:ph idx="2" type="subTitle"/>
          </p:nvPr>
        </p:nvSpPr>
        <p:spPr>
          <a:xfrm>
            <a:off x="826707" y="1540050"/>
            <a:ext cx="3869100" cy="2825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1200">
                <a:latin typeface="Red Hat Text"/>
                <a:ea typeface="Red Hat Text"/>
                <a:cs typeface="Red Hat Text"/>
                <a:sym typeface="Red Hat Text"/>
              </a:rPr>
              <a:t>OS configuration is stored and applied across the cluster via the Machine Config Operator.</a:t>
            </a:r>
            <a:endParaRPr sz="1200">
              <a:latin typeface="Red Hat Text"/>
              <a:ea typeface="Red Hat Text"/>
              <a:cs typeface="Red Hat Text"/>
              <a:sym typeface="Red Hat Text"/>
            </a:endParaRPr>
          </a:p>
          <a:p>
            <a:pPr indent="-304800" lvl="0" marL="457200" rtl="0" algn="l">
              <a:lnSpc>
                <a:spcPct val="100000"/>
              </a:lnSpc>
              <a:spcBef>
                <a:spcPts val="500"/>
              </a:spcBef>
              <a:spcAft>
                <a:spcPts val="0"/>
              </a:spcAft>
              <a:buSzPts val="1200"/>
              <a:buFont typeface="Red Hat Text"/>
              <a:buChar char="●"/>
            </a:pPr>
            <a:r>
              <a:rPr lang="en" sz="1200">
                <a:latin typeface="Red Hat Text"/>
                <a:ea typeface="Red Hat Text"/>
                <a:cs typeface="Red Hat Text"/>
                <a:sym typeface="Red Hat Text"/>
              </a:rPr>
              <a:t>Subset of ignition modules applicable post provisioning</a:t>
            </a:r>
            <a:endParaRPr sz="1200">
              <a:latin typeface="Red Hat Text"/>
              <a:ea typeface="Red Hat Text"/>
              <a:cs typeface="Red Hat Text"/>
              <a:sym typeface="Red Hat Text"/>
            </a:endParaRPr>
          </a:p>
          <a:p>
            <a:pPr indent="-304800" lvl="1" marL="914400" rtl="0" algn="l">
              <a:lnSpc>
                <a:spcPct val="100000"/>
              </a:lnSpc>
              <a:spcBef>
                <a:spcPts val="0"/>
              </a:spcBef>
              <a:spcAft>
                <a:spcPts val="0"/>
              </a:spcAft>
              <a:buSzPts val="1200"/>
              <a:buFont typeface="Red Hat Text"/>
              <a:buChar char="○"/>
            </a:pPr>
            <a:r>
              <a:rPr lang="en" sz="1200">
                <a:latin typeface="Red Hat Text"/>
                <a:ea typeface="Red Hat Text"/>
                <a:cs typeface="Red Hat Text"/>
                <a:sym typeface="Red Hat Text"/>
              </a:rPr>
              <a:t>SSH keys</a:t>
            </a:r>
            <a:endParaRPr sz="1200">
              <a:latin typeface="Red Hat Text"/>
              <a:ea typeface="Red Hat Text"/>
              <a:cs typeface="Red Hat Text"/>
              <a:sym typeface="Red Hat Text"/>
            </a:endParaRPr>
          </a:p>
          <a:p>
            <a:pPr indent="-304800" lvl="1" marL="914400" rtl="0" algn="l">
              <a:lnSpc>
                <a:spcPct val="100000"/>
              </a:lnSpc>
              <a:spcBef>
                <a:spcPts val="0"/>
              </a:spcBef>
              <a:spcAft>
                <a:spcPts val="0"/>
              </a:spcAft>
              <a:buSzPts val="1200"/>
              <a:buFont typeface="Red Hat Text"/>
              <a:buChar char="○"/>
            </a:pPr>
            <a:r>
              <a:rPr lang="en" sz="1200">
                <a:latin typeface="Red Hat Text"/>
                <a:ea typeface="Red Hat Text"/>
                <a:cs typeface="Red Hat Text"/>
                <a:sym typeface="Red Hat Text"/>
              </a:rPr>
              <a:t>Files</a:t>
            </a:r>
            <a:endParaRPr sz="1200">
              <a:latin typeface="Red Hat Text"/>
              <a:ea typeface="Red Hat Text"/>
              <a:cs typeface="Red Hat Text"/>
              <a:sym typeface="Red Hat Text"/>
            </a:endParaRPr>
          </a:p>
          <a:p>
            <a:pPr indent="-304800" lvl="1" marL="914400" rtl="0" algn="l">
              <a:lnSpc>
                <a:spcPct val="100000"/>
              </a:lnSpc>
              <a:spcBef>
                <a:spcPts val="0"/>
              </a:spcBef>
              <a:spcAft>
                <a:spcPts val="0"/>
              </a:spcAft>
              <a:buSzPts val="1200"/>
              <a:buFont typeface="Red Hat Text"/>
              <a:buChar char="○"/>
            </a:pPr>
            <a:r>
              <a:rPr lang="en" sz="1200">
                <a:latin typeface="Red Hat Text"/>
                <a:ea typeface="Red Hat Text"/>
                <a:cs typeface="Red Hat Text"/>
                <a:sym typeface="Red Hat Text"/>
              </a:rPr>
              <a:t>systemd units</a:t>
            </a:r>
            <a:endParaRPr sz="1200">
              <a:latin typeface="Red Hat Text"/>
              <a:ea typeface="Red Hat Text"/>
              <a:cs typeface="Red Hat Text"/>
              <a:sym typeface="Red Hat Text"/>
            </a:endParaRPr>
          </a:p>
          <a:p>
            <a:pPr indent="-304800" lvl="1" marL="914400" rtl="0" algn="l">
              <a:lnSpc>
                <a:spcPct val="100000"/>
              </a:lnSpc>
              <a:spcBef>
                <a:spcPts val="0"/>
              </a:spcBef>
              <a:spcAft>
                <a:spcPts val="0"/>
              </a:spcAft>
              <a:buSzPts val="1200"/>
              <a:buFont typeface="Red Hat Text"/>
              <a:buChar char="○"/>
            </a:pPr>
            <a:r>
              <a:rPr lang="en" sz="1200">
                <a:latin typeface="Red Hat Text"/>
                <a:ea typeface="Red Hat Text"/>
                <a:cs typeface="Red Hat Text"/>
                <a:sym typeface="Red Hat Text"/>
              </a:rPr>
              <a:t>kernel arguments</a:t>
            </a:r>
            <a:endParaRPr sz="1200">
              <a:latin typeface="Red Hat Text"/>
              <a:ea typeface="Red Hat Text"/>
              <a:cs typeface="Red Hat Text"/>
              <a:sym typeface="Red Hat Text"/>
            </a:endParaRPr>
          </a:p>
          <a:p>
            <a:pPr indent="-304800" lvl="0" marL="457200" rtl="0" algn="l">
              <a:lnSpc>
                <a:spcPct val="100000"/>
              </a:lnSpc>
              <a:spcBef>
                <a:spcPts val="0"/>
              </a:spcBef>
              <a:spcAft>
                <a:spcPts val="0"/>
              </a:spcAft>
              <a:buSzPts val="1200"/>
              <a:buFont typeface="Red Hat Text"/>
              <a:buChar char="●"/>
            </a:pPr>
            <a:r>
              <a:rPr lang="en" sz="1200">
                <a:latin typeface="Red Hat Text"/>
                <a:ea typeface="Red Hat Text"/>
                <a:cs typeface="Red Hat Text"/>
                <a:sym typeface="Red Hat Text"/>
              </a:rPr>
              <a:t>Standard k8s YAML/JSON manifests</a:t>
            </a:r>
            <a:endParaRPr sz="1200">
              <a:latin typeface="Red Hat Text"/>
              <a:ea typeface="Red Hat Text"/>
              <a:cs typeface="Red Hat Text"/>
              <a:sym typeface="Red Hat Text"/>
            </a:endParaRPr>
          </a:p>
          <a:p>
            <a:pPr indent="-304800" lvl="0" marL="457200" rtl="0" algn="l">
              <a:lnSpc>
                <a:spcPct val="100000"/>
              </a:lnSpc>
              <a:spcBef>
                <a:spcPts val="0"/>
              </a:spcBef>
              <a:spcAft>
                <a:spcPts val="0"/>
              </a:spcAft>
              <a:buSzPts val="1200"/>
              <a:buFont typeface="Red Hat Text"/>
              <a:buChar char="●"/>
            </a:pPr>
            <a:r>
              <a:rPr lang="en" sz="1200">
                <a:latin typeface="Red Hat Text"/>
                <a:ea typeface="Red Hat Text"/>
                <a:cs typeface="Red Hat Text"/>
                <a:sym typeface="Red Hat Text"/>
              </a:rPr>
              <a:t>Desired state of nodes is checked/fixed regularly</a:t>
            </a:r>
            <a:endParaRPr sz="1200">
              <a:latin typeface="Red Hat Text"/>
              <a:ea typeface="Red Hat Text"/>
              <a:cs typeface="Red Hat Text"/>
              <a:sym typeface="Red Hat Text"/>
            </a:endParaRPr>
          </a:p>
          <a:p>
            <a:pPr indent="-304800" lvl="0" marL="457200" rtl="0" algn="l">
              <a:lnSpc>
                <a:spcPct val="100000"/>
              </a:lnSpc>
              <a:spcBef>
                <a:spcPts val="0"/>
              </a:spcBef>
              <a:spcAft>
                <a:spcPts val="0"/>
              </a:spcAft>
              <a:buSzPts val="1200"/>
              <a:buFont typeface="Red Hat Text"/>
              <a:buChar char="●"/>
            </a:pPr>
            <a:r>
              <a:rPr lang="en" sz="1200">
                <a:latin typeface="Red Hat Text"/>
                <a:ea typeface="Red Hat Text"/>
                <a:cs typeface="Red Hat Text"/>
                <a:sym typeface="Red Hat Text"/>
              </a:rPr>
              <a:t>Can be paused to suspend operations</a:t>
            </a:r>
            <a:endParaRPr sz="1200">
              <a:latin typeface="Red Hat Text"/>
              <a:ea typeface="Red Hat Text"/>
              <a:cs typeface="Red Hat Text"/>
              <a:sym typeface="Red Hat Text"/>
            </a:endParaRPr>
          </a:p>
        </p:txBody>
      </p:sp>
      <p:sp>
        <p:nvSpPr>
          <p:cNvPr id="2350" name="Google Shape;2350;p205"/>
          <p:cNvSpPr txBox="1"/>
          <p:nvPr>
            <p:ph type="title"/>
          </p:nvPr>
        </p:nvSpPr>
        <p:spPr>
          <a:xfrm>
            <a:off x="1314450" y="5571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Machine Config Operator</a:t>
            </a:r>
            <a:br>
              <a:rPr lang="en">
                <a:latin typeface="Red Hat Display"/>
                <a:ea typeface="Red Hat Display"/>
                <a:cs typeface="Red Hat Display"/>
                <a:sym typeface="Red Hat Display"/>
              </a:rPr>
            </a:br>
            <a:r>
              <a:rPr lang="en" sz="1100">
                <a:latin typeface="Red Hat Display"/>
                <a:ea typeface="Red Hat Display"/>
                <a:cs typeface="Red Hat Display"/>
                <a:sym typeface="Red Hat Display"/>
              </a:rPr>
              <a:t>A Kube-native way to configure hosts</a:t>
            </a:r>
            <a:endParaRPr sz="1100">
              <a:latin typeface="Red Hat Display"/>
              <a:ea typeface="Red Hat Display"/>
              <a:cs typeface="Red Hat Display"/>
              <a:sym typeface="Red Hat Display"/>
            </a:endParaRPr>
          </a:p>
        </p:txBody>
      </p:sp>
      <p:sp>
        <p:nvSpPr>
          <p:cNvPr id="2351" name="Google Shape;2351;p205"/>
          <p:cNvSpPr/>
          <p:nvPr/>
        </p:nvSpPr>
        <p:spPr>
          <a:xfrm>
            <a:off x="5093975" y="1194950"/>
            <a:ext cx="3981600" cy="3493500"/>
          </a:xfrm>
          <a:prstGeom prst="rect">
            <a:avLst/>
          </a:prstGeom>
          <a:solidFill>
            <a:srgbClr val="FFFFF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152400" marR="152400" rtl="0" algn="l">
              <a:lnSpc>
                <a:spcPct val="145000"/>
              </a:lnSpc>
              <a:spcBef>
                <a:spcPts val="0"/>
              </a:spcBef>
              <a:spcAft>
                <a:spcPts val="0"/>
              </a:spcAft>
              <a:buNone/>
            </a:pPr>
            <a:r>
              <a:rPr lang="en" sz="900">
                <a:solidFill>
                  <a:srgbClr val="6A737D"/>
                </a:solidFill>
                <a:latin typeface="Courier"/>
                <a:ea typeface="Courier"/>
                <a:cs typeface="Courier"/>
                <a:sym typeface="Courier"/>
              </a:rPr>
              <a:t># test.yaml</a:t>
            </a:r>
            <a:br>
              <a:rPr lang="en" sz="900">
                <a:solidFill>
                  <a:srgbClr val="24292E"/>
                </a:solidFill>
                <a:latin typeface="Courier"/>
                <a:ea typeface="Courier"/>
                <a:cs typeface="Courier"/>
                <a:sym typeface="Courier"/>
              </a:rPr>
            </a:br>
            <a:r>
              <a:rPr lang="en" sz="900">
                <a:solidFill>
                  <a:srgbClr val="22863A"/>
                </a:solidFill>
                <a:latin typeface="Courier"/>
                <a:ea typeface="Courier"/>
                <a:cs typeface="Courier"/>
                <a:sym typeface="Courier"/>
              </a:rPr>
              <a:t>apiVersion</a:t>
            </a:r>
            <a:r>
              <a:rPr lang="en" sz="900">
                <a:solidFill>
                  <a:srgbClr val="24292E"/>
                </a:solidFill>
                <a:latin typeface="Courier"/>
                <a:ea typeface="Courier"/>
                <a:cs typeface="Courier"/>
                <a:sym typeface="Courier"/>
              </a:rPr>
              <a:t>: </a:t>
            </a:r>
            <a:r>
              <a:rPr lang="en" sz="900">
                <a:solidFill>
                  <a:srgbClr val="032F62"/>
                </a:solidFill>
                <a:latin typeface="Courier"/>
                <a:ea typeface="Courier"/>
                <a:cs typeface="Courier"/>
                <a:sym typeface="Courier"/>
              </a:rPr>
              <a:t>machineconfiguration.openshift.io/v1</a:t>
            </a:r>
            <a:br>
              <a:rPr lang="en" sz="900">
                <a:solidFill>
                  <a:srgbClr val="24292E"/>
                </a:solidFill>
                <a:latin typeface="Courier"/>
                <a:ea typeface="Courier"/>
                <a:cs typeface="Courier"/>
                <a:sym typeface="Courier"/>
              </a:rPr>
            </a:br>
            <a:r>
              <a:rPr lang="en" sz="900">
                <a:solidFill>
                  <a:srgbClr val="22863A"/>
                </a:solidFill>
                <a:latin typeface="Courier"/>
                <a:ea typeface="Courier"/>
                <a:cs typeface="Courier"/>
                <a:sym typeface="Courier"/>
              </a:rPr>
              <a:t>kind</a:t>
            </a:r>
            <a:r>
              <a:rPr lang="en" sz="900">
                <a:solidFill>
                  <a:srgbClr val="24292E"/>
                </a:solidFill>
                <a:latin typeface="Courier"/>
                <a:ea typeface="Courier"/>
                <a:cs typeface="Courier"/>
                <a:sym typeface="Courier"/>
              </a:rPr>
              <a:t>: </a:t>
            </a:r>
            <a:r>
              <a:rPr lang="en" sz="900">
                <a:solidFill>
                  <a:srgbClr val="032F62"/>
                </a:solidFill>
                <a:latin typeface="Courier"/>
                <a:ea typeface="Courier"/>
                <a:cs typeface="Courier"/>
                <a:sym typeface="Courier"/>
              </a:rPr>
              <a:t>MachineConfig</a:t>
            </a:r>
            <a:br>
              <a:rPr lang="en" sz="900">
                <a:solidFill>
                  <a:srgbClr val="24292E"/>
                </a:solidFill>
                <a:latin typeface="Courier"/>
                <a:ea typeface="Courier"/>
                <a:cs typeface="Courier"/>
                <a:sym typeface="Courier"/>
              </a:rPr>
            </a:br>
            <a:r>
              <a:rPr lang="en" sz="900">
                <a:solidFill>
                  <a:srgbClr val="22863A"/>
                </a:solidFill>
                <a:latin typeface="Courier"/>
                <a:ea typeface="Courier"/>
                <a:cs typeface="Courier"/>
                <a:sym typeface="Courier"/>
              </a:rPr>
              <a:t>metadata</a:t>
            </a:r>
            <a:r>
              <a:rPr lang="en" sz="900">
                <a:solidFill>
                  <a:srgbClr val="24292E"/>
                </a:solidFill>
                <a:latin typeface="Courier"/>
                <a:ea typeface="Courier"/>
                <a:cs typeface="Courier"/>
                <a:sym typeface="Courier"/>
              </a:rPr>
              <a:t>:</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labels</a:t>
            </a:r>
            <a:r>
              <a:rPr lang="en" sz="900">
                <a:solidFill>
                  <a:srgbClr val="24292E"/>
                </a:solidFill>
                <a:latin typeface="Courier"/>
                <a:ea typeface="Courier"/>
                <a:cs typeface="Courier"/>
                <a:sym typeface="Courier"/>
              </a:rPr>
              <a:t>:</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machineconfiguration.openshift.io/role</a:t>
            </a:r>
            <a:r>
              <a:rPr lang="en" sz="900">
                <a:solidFill>
                  <a:srgbClr val="24292E"/>
                </a:solidFill>
                <a:latin typeface="Courier"/>
                <a:ea typeface="Courier"/>
                <a:cs typeface="Courier"/>
                <a:sym typeface="Courier"/>
              </a:rPr>
              <a:t>: </a:t>
            </a:r>
            <a:r>
              <a:rPr lang="en" sz="900">
                <a:solidFill>
                  <a:srgbClr val="032F62"/>
                </a:solidFill>
                <a:latin typeface="Courier"/>
                <a:ea typeface="Courier"/>
                <a:cs typeface="Courier"/>
                <a:sym typeface="Courier"/>
              </a:rPr>
              <a:t>worker</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name</a:t>
            </a:r>
            <a:r>
              <a:rPr lang="en" sz="900">
                <a:solidFill>
                  <a:srgbClr val="24292E"/>
                </a:solidFill>
                <a:latin typeface="Courier"/>
                <a:ea typeface="Courier"/>
                <a:cs typeface="Courier"/>
                <a:sym typeface="Courier"/>
              </a:rPr>
              <a:t>: </a:t>
            </a:r>
            <a:r>
              <a:rPr lang="en" sz="900">
                <a:solidFill>
                  <a:srgbClr val="032F62"/>
                </a:solidFill>
                <a:latin typeface="Courier"/>
                <a:ea typeface="Courier"/>
                <a:cs typeface="Courier"/>
                <a:sym typeface="Courier"/>
              </a:rPr>
              <a:t>test-file</a:t>
            </a:r>
            <a:br>
              <a:rPr lang="en" sz="900">
                <a:solidFill>
                  <a:srgbClr val="24292E"/>
                </a:solidFill>
                <a:latin typeface="Courier"/>
                <a:ea typeface="Courier"/>
                <a:cs typeface="Courier"/>
                <a:sym typeface="Courier"/>
              </a:rPr>
            </a:br>
            <a:r>
              <a:rPr lang="en" sz="900">
                <a:solidFill>
                  <a:srgbClr val="22863A"/>
                </a:solidFill>
                <a:latin typeface="Courier"/>
                <a:ea typeface="Courier"/>
                <a:cs typeface="Courier"/>
                <a:sym typeface="Courier"/>
              </a:rPr>
              <a:t>spec</a:t>
            </a:r>
            <a:r>
              <a:rPr lang="en" sz="900">
                <a:solidFill>
                  <a:srgbClr val="24292E"/>
                </a:solidFill>
                <a:latin typeface="Courier"/>
                <a:ea typeface="Courier"/>
                <a:cs typeface="Courier"/>
                <a:sym typeface="Courier"/>
              </a:rPr>
              <a:t>:</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config</a:t>
            </a:r>
            <a:r>
              <a:rPr lang="en" sz="900">
                <a:solidFill>
                  <a:srgbClr val="24292E"/>
                </a:solidFill>
                <a:latin typeface="Courier"/>
                <a:ea typeface="Courier"/>
                <a:cs typeface="Courier"/>
                <a:sym typeface="Courier"/>
              </a:rPr>
              <a:t>:</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storage</a:t>
            </a:r>
            <a:r>
              <a:rPr lang="en" sz="900">
                <a:solidFill>
                  <a:srgbClr val="24292E"/>
                </a:solidFill>
                <a:latin typeface="Courier"/>
                <a:ea typeface="Courier"/>
                <a:cs typeface="Courier"/>
                <a:sym typeface="Courier"/>
              </a:rPr>
              <a:t>:</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files</a:t>
            </a:r>
            <a:r>
              <a:rPr lang="en" sz="900">
                <a:solidFill>
                  <a:srgbClr val="24292E"/>
                </a:solidFill>
                <a:latin typeface="Courier"/>
                <a:ea typeface="Courier"/>
                <a:cs typeface="Courier"/>
                <a:sym typeface="Courier"/>
              </a:rPr>
              <a:t>:</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 </a:t>
            </a:r>
            <a:r>
              <a:rPr lang="en" sz="900">
                <a:solidFill>
                  <a:srgbClr val="22863A"/>
                </a:solidFill>
                <a:latin typeface="Courier"/>
                <a:ea typeface="Courier"/>
                <a:cs typeface="Courier"/>
                <a:sym typeface="Courier"/>
              </a:rPr>
              <a:t>contents</a:t>
            </a:r>
            <a:r>
              <a:rPr lang="en" sz="900">
                <a:solidFill>
                  <a:srgbClr val="24292E"/>
                </a:solidFill>
                <a:latin typeface="Courier"/>
                <a:ea typeface="Courier"/>
                <a:cs typeface="Courier"/>
                <a:sym typeface="Courier"/>
              </a:rPr>
              <a:t>:</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source</a:t>
            </a:r>
            <a:r>
              <a:rPr lang="en" sz="900">
                <a:solidFill>
                  <a:srgbClr val="24292E"/>
                </a:solidFill>
                <a:latin typeface="Courier"/>
                <a:ea typeface="Courier"/>
                <a:cs typeface="Courier"/>
                <a:sym typeface="Courier"/>
              </a:rPr>
              <a:t>: </a:t>
            </a:r>
            <a:r>
              <a:rPr lang="en" sz="900">
                <a:solidFill>
                  <a:srgbClr val="032F62"/>
                </a:solidFill>
                <a:latin typeface="Courier"/>
                <a:ea typeface="Courier"/>
                <a:cs typeface="Courier"/>
                <a:sym typeface="Courier"/>
              </a:rPr>
              <a:t>data:,hello%20world%0A</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verification</a:t>
            </a:r>
            <a:r>
              <a:rPr lang="en" sz="900">
                <a:solidFill>
                  <a:srgbClr val="24292E"/>
                </a:solidFill>
                <a:latin typeface="Courier"/>
                <a:ea typeface="Courier"/>
                <a:cs typeface="Courier"/>
                <a:sym typeface="Courier"/>
              </a:rPr>
              <a:t>: </a:t>
            </a:r>
            <a:r>
              <a:rPr lang="en" sz="900">
                <a:solidFill>
                  <a:srgbClr val="032F62"/>
                </a:solidFill>
                <a:latin typeface="Courier"/>
                <a:ea typeface="Courier"/>
                <a:cs typeface="Courier"/>
                <a:sym typeface="Courier"/>
              </a:rPr>
              <a:t>{}</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filesystem</a:t>
            </a:r>
            <a:r>
              <a:rPr lang="en" sz="900">
                <a:solidFill>
                  <a:srgbClr val="24292E"/>
                </a:solidFill>
                <a:latin typeface="Courier"/>
                <a:ea typeface="Courier"/>
                <a:cs typeface="Courier"/>
                <a:sym typeface="Courier"/>
              </a:rPr>
              <a:t>: </a:t>
            </a:r>
            <a:r>
              <a:rPr lang="en" sz="900">
                <a:solidFill>
                  <a:srgbClr val="032F62"/>
                </a:solidFill>
                <a:latin typeface="Courier"/>
                <a:ea typeface="Courier"/>
                <a:cs typeface="Courier"/>
                <a:sym typeface="Courier"/>
              </a:rPr>
              <a:t>root</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mode</a:t>
            </a:r>
            <a:r>
              <a:rPr lang="en" sz="900">
                <a:solidFill>
                  <a:srgbClr val="24292E"/>
                </a:solidFill>
                <a:latin typeface="Courier"/>
                <a:ea typeface="Courier"/>
                <a:cs typeface="Courier"/>
                <a:sym typeface="Courier"/>
              </a:rPr>
              <a:t>: </a:t>
            </a:r>
            <a:r>
              <a:rPr lang="en" sz="900">
                <a:solidFill>
                  <a:srgbClr val="005CC5"/>
                </a:solidFill>
                <a:latin typeface="Courier"/>
                <a:ea typeface="Courier"/>
                <a:cs typeface="Courier"/>
                <a:sym typeface="Courier"/>
              </a:rPr>
              <a:t>420</a:t>
            </a:r>
            <a:br>
              <a:rPr lang="en" sz="900">
                <a:solidFill>
                  <a:srgbClr val="24292E"/>
                </a:solidFill>
                <a:latin typeface="Courier"/>
                <a:ea typeface="Courier"/>
                <a:cs typeface="Courier"/>
                <a:sym typeface="Courier"/>
              </a:rPr>
            </a:br>
            <a:r>
              <a:rPr lang="en" sz="900">
                <a:solidFill>
                  <a:srgbClr val="24292E"/>
                </a:solidFill>
                <a:latin typeface="Courier"/>
                <a:ea typeface="Courier"/>
                <a:cs typeface="Courier"/>
                <a:sym typeface="Courier"/>
              </a:rPr>
              <a:t>        </a:t>
            </a:r>
            <a:r>
              <a:rPr lang="en" sz="900">
                <a:solidFill>
                  <a:srgbClr val="22863A"/>
                </a:solidFill>
                <a:latin typeface="Courier"/>
                <a:ea typeface="Courier"/>
                <a:cs typeface="Courier"/>
                <a:sym typeface="Courier"/>
              </a:rPr>
              <a:t>path</a:t>
            </a:r>
            <a:r>
              <a:rPr lang="en" sz="900">
                <a:solidFill>
                  <a:srgbClr val="24292E"/>
                </a:solidFill>
                <a:latin typeface="Courier"/>
                <a:ea typeface="Courier"/>
                <a:cs typeface="Courier"/>
                <a:sym typeface="Courier"/>
              </a:rPr>
              <a:t>: </a:t>
            </a:r>
            <a:r>
              <a:rPr lang="en" sz="900">
                <a:solidFill>
                  <a:srgbClr val="032F62"/>
                </a:solidFill>
                <a:latin typeface="Courier"/>
                <a:ea typeface="Courier"/>
                <a:cs typeface="Courier"/>
                <a:sym typeface="Courier"/>
              </a:rPr>
              <a:t>/etc/test</a:t>
            </a:r>
            <a:endParaRPr sz="900">
              <a:latin typeface="Courier"/>
              <a:ea typeface="Courier"/>
              <a:cs typeface="Courier"/>
              <a:sym typeface="Courie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20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357" name="Google Shape;2357;p206"/>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OpenShift Virtualization</a:t>
            </a:r>
            <a:endParaRPr/>
          </a:p>
        </p:txBody>
      </p:sp>
      <p:sp>
        <p:nvSpPr>
          <p:cNvPr id="2358" name="Google Shape;2358;p20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2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 </a:t>
            </a:r>
            <a:endParaRPr/>
          </a:p>
        </p:txBody>
      </p:sp>
      <p:sp>
        <p:nvSpPr>
          <p:cNvPr id="2364" name="Google Shape;2364;p20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65" name="Google Shape;2365;p207"/>
          <p:cNvSpPr txBox="1"/>
          <p:nvPr>
            <p:ph idx="4294967295" type="title"/>
          </p:nvPr>
        </p:nvSpPr>
        <p:spPr>
          <a:xfrm>
            <a:off x="4104638" y="1286081"/>
            <a:ext cx="4884600" cy="2948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2300"/>
              <a:t>A virtualization API and runtime for OpenShift, built on KubeVirt, to run and manage virtual machines using a Kubernetes-native way</a:t>
            </a:r>
            <a:endParaRPr sz="2300"/>
          </a:p>
        </p:txBody>
      </p:sp>
      <p:pic>
        <p:nvPicPr>
          <p:cNvPr id="2366" name="Google Shape;2366;p207"/>
          <p:cNvPicPr preferRelativeResize="0"/>
          <p:nvPr/>
        </p:nvPicPr>
        <p:blipFill>
          <a:blip r:embed="rId3">
            <a:alphaModFix/>
          </a:blip>
          <a:stretch>
            <a:fillRect/>
          </a:stretch>
        </p:blipFill>
        <p:spPr>
          <a:xfrm>
            <a:off x="899653" y="1369031"/>
            <a:ext cx="2734068" cy="2734068"/>
          </a:xfrm>
          <a:prstGeom prst="rect">
            <a:avLst/>
          </a:prstGeom>
          <a:noFill/>
          <a:ln>
            <a:noFill/>
          </a:ln>
        </p:spPr>
      </p:pic>
      <p:sp>
        <p:nvSpPr>
          <p:cNvPr id="2367" name="Google Shape;2367;p207"/>
          <p:cNvSpPr txBox="1"/>
          <p:nvPr>
            <p:ph type="title"/>
          </p:nvPr>
        </p:nvSpPr>
        <p:spPr>
          <a:xfrm>
            <a:off x="345950" y="541275"/>
            <a:ext cx="81450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Medium"/>
                <a:ea typeface="Red Hat Display Medium"/>
                <a:cs typeface="Red Hat Display Medium"/>
                <a:sym typeface="Red Hat Display Medium"/>
              </a:rPr>
              <a:t>OpenShift Virtualization</a:t>
            </a:r>
            <a:endParaRPr sz="2000">
              <a:latin typeface="Red Hat Display Medium"/>
              <a:ea typeface="Red Hat Display Medium"/>
              <a:cs typeface="Red Hat Display Medium"/>
              <a:sym typeface="Red Hat Display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1" name="Shape 2371"/>
        <p:cNvGrpSpPr/>
        <p:nvPr/>
      </p:nvGrpSpPr>
      <p:grpSpPr>
        <a:xfrm>
          <a:off x="0" y="0"/>
          <a:ext cx="0" cy="0"/>
          <a:chOff x="0" y="0"/>
          <a:chExt cx="0" cy="0"/>
        </a:xfrm>
      </p:grpSpPr>
      <p:sp>
        <p:nvSpPr>
          <p:cNvPr id="2372" name="Google Shape;2372;p208"/>
          <p:cNvSpPr txBox="1"/>
          <p:nvPr>
            <p:ph type="title"/>
          </p:nvPr>
        </p:nvSpPr>
        <p:spPr>
          <a:xfrm>
            <a:off x="1314450" y="709500"/>
            <a:ext cx="65151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OpenShift Virtualization</a:t>
            </a:r>
            <a:endParaRPr sz="2700"/>
          </a:p>
        </p:txBody>
      </p:sp>
      <p:sp>
        <p:nvSpPr>
          <p:cNvPr id="2373" name="Google Shape;2373;p2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374" name="Google Shape;2374;p20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75" name="Google Shape;2375;p20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76" name="Google Shape;2376;p208"/>
          <p:cNvSpPr txBox="1"/>
          <p:nvPr/>
        </p:nvSpPr>
        <p:spPr>
          <a:xfrm>
            <a:off x="335831" y="1321725"/>
            <a:ext cx="4784100" cy="31470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Virtual machines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Running in containers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Using the KVM hypervisor</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Scheduled, deployed, and managed by Kubernetes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Integrated with container orchestrator resources and services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Traditional Pod-like SDN connectivity and/or connectivity to external VLAN and other networks via multus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Persistent storage paradigm (PVC, PV, StorageClass)</a:t>
            </a:r>
            <a:endParaRPr sz="1400">
              <a:solidFill>
                <a:schemeClr val="dk1"/>
              </a:solidFill>
              <a:latin typeface="Red Hat Display"/>
              <a:ea typeface="Red Hat Display"/>
              <a:cs typeface="Red Hat Display"/>
              <a:sym typeface="Red Hat Display"/>
            </a:endParaRPr>
          </a:p>
        </p:txBody>
      </p:sp>
      <p:pic>
        <p:nvPicPr>
          <p:cNvPr id="2377" name="Google Shape;2377;p208"/>
          <p:cNvPicPr preferRelativeResize="0"/>
          <p:nvPr/>
        </p:nvPicPr>
        <p:blipFill>
          <a:blip r:embed="rId3">
            <a:alphaModFix/>
          </a:blip>
          <a:stretch>
            <a:fillRect/>
          </a:stretch>
        </p:blipFill>
        <p:spPr>
          <a:xfrm>
            <a:off x="5687944" y="1435350"/>
            <a:ext cx="2734068" cy="273406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09"/>
          <p:cNvSpPr txBox="1"/>
          <p:nvPr>
            <p:ph type="title"/>
          </p:nvPr>
        </p:nvSpPr>
        <p:spPr>
          <a:xfrm>
            <a:off x="1314450" y="709500"/>
            <a:ext cx="65151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Virtual machines in a container world</a:t>
            </a:r>
            <a:endParaRPr sz="2700"/>
          </a:p>
        </p:txBody>
      </p:sp>
      <p:sp>
        <p:nvSpPr>
          <p:cNvPr id="2383" name="Google Shape;2383;p2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384" name="Google Shape;2384;p20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85" name="Google Shape;2385;p20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86" name="Google Shape;2386;p209"/>
          <p:cNvSpPr txBox="1"/>
          <p:nvPr/>
        </p:nvSpPr>
        <p:spPr>
          <a:xfrm>
            <a:off x="335825" y="1321725"/>
            <a:ext cx="4577100" cy="33054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Provides a way to transition application components which </a:t>
            </a:r>
            <a:r>
              <a:rPr lang="en" sz="1400">
                <a:solidFill>
                  <a:schemeClr val="dk1"/>
                </a:solidFill>
                <a:latin typeface="Red Hat Display"/>
                <a:ea typeface="Red Hat Display"/>
                <a:cs typeface="Red Hat Display"/>
                <a:sym typeface="Red Hat Display"/>
              </a:rPr>
              <a:t>can</a:t>
            </a:r>
            <a:r>
              <a:rPr lang="en">
                <a:solidFill>
                  <a:schemeClr val="dk1"/>
                </a:solidFill>
                <a:latin typeface="Red Hat Display"/>
                <a:ea typeface="Red Hat Display"/>
                <a:cs typeface="Red Hat Display"/>
                <a:sym typeface="Red Hat Display"/>
              </a:rPr>
              <a:t>no</a:t>
            </a:r>
            <a:r>
              <a:rPr lang="en" sz="1400">
                <a:solidFill>
                  <a:schemeClr val="dk1"/>
                </a:solidFill>
                <a:latin typeface="Red Hat Display"/>
                <a:ea typeface="Red Hat Display"/>
                <a:cs typeface="Red Hat Display"/>
                <a:sym typeface="Red Hat Display"/>
              </a:rPr>
              <a:t>t</a:t>
            </a:r>
            <a:r>
              <a:rPr lang="en" sz="1400">
                <a:solidFill>
                  <a:schemeClr val="dk1"/>
                </a:solidFill>
                <a:latin typeface="Red Hat Display"/>
                <a:ea typeface="Red Hat Display"/>
                <a:cs typeface="Red Hat Display"/>
                <a:sym typeface="Red Hat Display"/>
              </a:rPr>
              <a:t> be directly </a:t>
            </a:r>
            <a:r>
              <a:rPr lang="en" sz="1400">
                <a:solidFill>
                  <a:schemeClr val="dk1"/>
                </a:solidFill>
                <a:latin typeface="Red Hat Display"/>
                <a:ea typeface="Red Hat Display"/>
                <a:cs typeface="Red Hat Display"/>
                <a:sym typeface="Red Hat Display"/>
              </a:rPr>
              <a:t>containeri</a:t>
            </a:r>
            <a:r>
              <a:rPr lang="en">
                <a:solidFill>
                  <a:schemeClr val="dk1"/>
                </a:solidFill>
                <a:latin typeface="Red Hat Display"/>
                <a:ea typeface="Red Hat Display"/>
                <a:cs typeface="Red Hat Display"/>
                <a:sym typeface="Red Hat Display"/>
              </a:rPr>
              <a:t>z</a:t>
            </a:r>
            <a:r>
              <a:rPr lang="en" sz="1400">
                <a:solidFill>
                  <a:schemeClr val="dk1"/>
                </a:solidFill>
                <a:latin typeface="Red Hat Display"/>
                <a:ea typeface="Red Hat Display"/>
                <a:cs typeface="Red Hat Display"/>
                <a:sym typeface="Red Hat Display"/>
              </a:rPr>
              <a:t>ed</a:t>
            </a:r>
            <a:r>
              <a:rPr lang="en" sz="1400">
                <a:solidFill>
                  <a:schemeClr val="dk1"/>
                </a:solidFill>
                <a:latin typeface="Red Hat Display"/>
                <a:ea typeface="Red Hat Display"/>
                <a:cs typeface="Red Hat Display"/>
                <a:sym typeface="Red Hat Display"/>
              </a:rPr>
              <a:t> into a Kubernetes system</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Integrates directly into existing k8s clusters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Follows Kubernetes paradigms:</a:t>
            </a:r>
            <a:endParaRPr sz="1400">
              <a:solidFill>
                <a:schemeClr val="dk1"/>
              </a:solidFill>
              <a:latin typeface="Red Hat Display"/>
              <a:ea typeface="Red Hat Display"/>
              <a:cs typeface="Red Hat Display"/>
              <a:sym typeface="Red Hat Display"/>
            </a:endParaRPr>
          </a:p>
          <a:p>
            <a:pPr indent="-254000" lvl="2" marL="10287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Container Networking Interface (CNI) </a:t>
            </a:r>
            <a:endParaRPr sz="1400">
              <a:solidFill>
                <a:schemeClr val="dk1"/>
              </a:solidFill>
              <a:latin typeface="Red Hat Display"/>
              <a:ea typeface="Red Hat Display"/>
              <a:cs typeface="Red Hat Display"/>
              <a:sym typeface="Red Hat Display"/>
            </a:endParaRPr>
          </a:p>
          <a:p>
            <a:pPr indent="-254000" lvl="2" marL="10287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Container Storage Interface (CSI)</a:t>
            </a:r>
            <a:endParaRPr sz="1400">
              <a:solidFill>
                <a:schemeClr val="dk1"/>
              </a:solidFill>
              <a:latin typeface="Red Hat Display"/>
              <a:ea typeface="Red Hat Display"/>
              <a:cs typeface="Red Hat Display"/>
              <a:sym typeface="Red Hat Display"/>
            </a:endParaRPr>
          </a:p>
          <a:p>
            <a:pPr indent="-254000" lvl="2" marL="10287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Custom Resource Definitions (CRD, CR)</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Schedule, connect, and consume VM resources as container-native</a:t>
            </a:r>
            <a:endParaRPr sz="1400">
              <a:solidFill>
                <a:schemeClr val="dk1"/>
              </a:solidFill>
              <a:latin typeface="Red Hat Display"/>
              <a:ea typeface="Red Hat Display"/>
              <a:cs typeface="Red Hat Display"/>
              <a:sym typeface="Red Hat Display"/>
            </a:endParaRPr>
          </a:p>
          <a:p>
            <a:pPr indent="-234950" lvl="0" marL="342900" rtl="0" algn="l">
              <a:lnSpc>
                <a:spcPct val="130000"/>
              </a:lnSpc>
              <a:spcBef>
                <a:spcPts val="0"/>
              </a:spcBef>
              <a:spcAft>
                <a:spcPts val="0"/>
              </a:spcAft>
              <a:buClr>
                <a:schemeClr val="dk1"/>
              </a:buClr>
              <a:buSzPts val="1100"/>
              <a:buFont typeface="Red Hat Display"/>
              <a:buChar char="●"/>
            </a:pPr>
            <a:r>
              <a:rPr lang="en">
                <a:solidFill>
                  <a:schemeClr val="dk1"/>
                </a:solidFill>
                <a:latin typeface="Red Hat Display"/>
                <a:ea typeface="Red Hat Display"/>
                <a:cs typeface="Red Hat Display"/>
                <a:sym typeface="Red Hat Display"/>
              </a:rPr>
              <a:t>VMs and containers living side-by-side</a:t>
            </a:r>
            <a:endParaRPr>
              <a:solidFill>
                <a:schemeClr val="dk1"/>
              </a:solidFill>
              <a:latin typeface="Red Hat Display"/>
              <a:ea typeface="Red Hat Display"/>
              <a:cs typeface="Red Hat Display"/>
              <a:sym typeface="Red Hat Display"/>
            </a:endParaRPr>
          </a:p>
        </p:txBody>
      </p:sp>
      <p:sp>
        <p:nvSpPr>
          <p:cNvPr id="2387" name="Google Shape;2387;p209"/>
          <p:cNvSpPr/>
          <p:nvPr/>
        </p:nvSpPr>
        <p:spPr>
          <a:xfrm>
            <a:off x="5402971" y="3039993"/>
            <a:ext cx="2851500" cy="965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388" name="Google Shape;2388;p209"/>
          <p:cNvSpPr/>
          <p:nvPr/>
        </p:nvSpPr>
        <p:spPr>
          <a:xfrm>
            <a:off x="5402968" y="3541616"/>
            <a:ext cx="2851500" cy="463500"/>
          </a:xfrm>
          <a:prstGeom prst="rect">
            <a:avLst/>
          </a:prstGeom>
          <a:solidFill>
            <a:srgbClr val="98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RHEL CoreOS</a:t>
            </a:r>
            <a:endParaRPr sz="1000">
              <a:solidFill>
                <a:srgbClr val="FFFFFF"/>
              </a:solidFill>
              <a:latin typeface="Overpass"/>
              <a:ea typeface="Overpass"/>
              <a:cs typeface="Overpass"/>
              <a:sym typeface="Overpass"/>
            </a:endParaRPr>
          </a:p>
        </p:txBody>
      </p:sp>
      <p:sp>
        <p:nvSpPr>
          <p:cNvPr id="2389" name="Google Shape;2389;p209"/>
          <p:cNvSpPr/>
          <p:nvPr/>
        </p:nvSpPr>
        <p:spPr>
          <a:xfrm>
            <a:off x="5402971" y="3039973"/>
            <a:ext cx="2851500" cy="501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OpenShift</a:t>
            </a:r>
            <a:endParaRPr sz="1000">
              <a:latin typeface="Overpass"/>
              <a:ea typeface="Overpass"/>
              <a:cs typeface="Overpass"/>
              <a:sym typeface="Overpass"/>
            </a:endParaRPr>
          </a:p>
        </p:txBody>
      </p:sp>
      <p:sp>
        <p:nvSpPr>
          <p:cNvPr id="2390" name="Google Shape;2390;p209"/>
          <p:cNvSpPr/>
          <p:nvPr/>
        </p:nvSpPr>
        <p:spPr>
          <a:xfrm>
            <a:off x="5402836" y="4005082"/>
            <a:ext cx="2851500" cy="463500"/>
          </a:xfrm>
          <a:prstGeom prst="rect">
            <a:avLst/>
          </a:prstGeom>
          <a:solidFill>
            <a:srgbClr val="4C4C4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E6E6E6"/>
                </a:solidFill>
                <a:latin typeface="Overpass"/>
                <a:ea typeface="Overpass"/>
                <a:cs typeface="Overpass"/>
                <a:sym typeface="Overpass"/>
              </a:rPr>
              <a:t>Physical (Baremetal) Machine</a:t>
            </a:r>
            <a:endParaRPr sz="1000">
              <a:solidFill>
                <a:srgbClr val="E6E6E6"/>
              </a:solidFill>
              <a:latin typeface="Overpass"/>
              <a:ea typeface="Overpass"/>
              <a:cs typeface="Overpass"/>
              <a:sym typeface="Overpass"/>
            </a:endParaRPr>
          </a:p>
        </p:txBody>
      </p:sp>
      <p:sp>
        <p:nvSpPr>
          <p:cNvPr id="2391" name="Google Shape;2391;p209"/>
          <p:cNvSpPr/>
          <p:nvPr/>
        </p:nvSpPr>
        <p:spPr>
          <a:xfrm>
            <a:off x="5402871" y="1712250"/>
            <a:ext cx="1426200" cy="1159200"/>
          </a:xfrm>
          <a:prstGeom prst="rect">
            <a:avLst/>
          </a:prstGeom>
          <a:solidFill>
            <a:srgbClr val="D9EAD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VM pod </a:t>
            </a:r>
            <a:endParaRPr sz="1000">
              <a:latin typeface="Overpass"/>
              <a:ea typeface="Overpass"/>
              <a:cs typeface="Overpass"/>
              <a:sym typeface="Overpass"/>
            </a:endParaRPr>
          </a:p>
        </p:txBody>
      </p:sp>
      <p:sp>
        <p:nvSpPr>
          <p:cNvPr id="2392" name="Google Shape;2392;p209"/>
          <p:cNvSpPr/>
          <p:nvPr/>
        </p:nvSpPr>
        <p:spPr>
          <a:xfrm>
            <a:off x="6948223" y="1712386"/>
            <a:ext cx="1306200" cy="1159200"/>
          </a:xfrm>
          <a:prstGeom prst="rect">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App pod </a:t>
            </a:r>
            <a:endParaRPr sz="1000">
              <a:latin typeface="Overpass"/>
              <a:ea typeface="Overpass"/>
              <a:cs typeface="Overpass"/>
              <a:sym typeface="Overpass"/>
            </a:endParaRPr>
          </a:p>
        </p:txBody>
      </p:sp>
      <p:pic>
        <p:nvPicPr>
          <p:cNvPr id="2393" name="Google Shape;2393;p209"/>
          <p:cNvPicPr preferRelativeResize="0"/>
          <p:nvPr/>
        </p:nvPicPr>
        <p:blipFill>
          <a:blip r:embed="rId3">
            <a:alphaModFix/>
          </a:blip>
          <a:stretch>
            <a:fillRect/>
          </a:stretch>
        </p:blipFill>
        <p:spPr>
          <a:xfrm>
            <a:off x="5575088" y="1948311"/>
            <a:ext cx="1081473" cy="463568"/>
          </a:xfrm>
          <a:prstGeom prst="rect">
            <a:avLst/>
          </a:prstGeom>
          <a:noFill/>
          <a:ln>
            <a:noFill/>
          </a:ln>
        </p:spPr>
      </p:pic>
      <p:pic>
        <p:nvPicPr>
          <p:cNvPr id="2394" name="Google Shape;2394;p209"/>
          <p:cNvPicPr preferRelativeResize="0"/>
          <p:nvPr/>
        </p:nvPicPr>
        <p:blipFill>
          <a:blip r:embed="rId4">
            <a:alphaModFix/>
          </a:blip>
          <a:stretch>
            <a:fillRect/>
          </a:stretch>
        </p:blipFill>
        <p:spPr>
          <a:xfrm>
            <a:off x="7120631" y="1747733"/>
            <a:ext cx="961088" cy="8646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21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400" name="Google Shape;2400;p210"/>
          <p:cNvSpPr txBox="1"/>
          <p:nvPr>
            <p:ph type="title"/>
          </p:nvPr>
        </p:nvSpPr>
        <p:spPr>
          <a:xfrm>
            <a:off x="1314450" y="709500"/>
            <a:ext cx="65151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Virtualization native to Kubernetes</a:t>
            </a:r>
            <a:endParaRPr sz="2700"/>
          </a:p>
        </p:txBody>
      </p:sp>
      <p:sp>
        <p:nvSpPr>
          <p:cNvPr id="2401" name="Google Shape;2401;p21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402" name="Google Shape;2402;p21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03" name="Google Shape;2403;p210"/>
          <p:cNvSpPr txBox="1"/>
          <p:nvPr/>
        </p:nvSpPr>
        <p:spPr>
          <a:xfrm>
            <a:off x="335831" y="1321725"/>
            <a:ext cx="4577100" cy="31470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New CustomResourceDefinitions (CRDs) for native VM integration, for example: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Consolas"/>
              <a:buChar char="○"/>
            </a:pPr>
            <a:r>
              <a:rPr lang="en" sz="1400">
                <a:solidFill>
                  <a:schemeClr val="dk1"/>
                </a:solidFill>
                <a:latin typeface="Consolas"/>
                <a:ea typeface="Consolas"/>
                <a:cs typeface="Consolas"/>
                <a:sym typeface="Consolas"/>
              </a:rPr>
              <a:t>VirtualMachine</a:t>
            </a:r>
            <a:endParaRPr sz="1400">
              <a:solidFill>
                <a:schemeClr val="dk1"/>
              </a:solidFill>
              <a:latin typeface="Consolas"/>
              <a:ea typeface="Consolas"/>
              <a:cs typeface="Consolas"/>
              <a:sym typeface="Consolas"/>
            </a:endParaRPr>
          </a:p>
          <a:p>
            <a:pPr indent="-254000" lvl="1" marL="685800" rtl="0" algn="l">
              <a:lnSpc>
                <a:spcPct val="130000"/>
              </a:lnSpc>
              <a:spcBef>
                <a:spcPts val="0"/>
              </a:spcBef>
              <a:spcAft>
                <a:spcPts val="0"/>
              </a:spcAft>
              <a:buClr>
                <a:schemeClr val="dk1"/>
              </a:buClr>
              <a:buSzPts val="1400"/>
              <a:buFont typeface="Consolas"/>
              <a:buChar char="○"/>
            </a:pPr>
            <a:r>
              <a:rPr lang="en" sz="1400">
                <a:solidFill>
                  <a:schemeClr val="dk1"/>
                </a:solidFill>
                <a:latin typeface="Consolas"/>
                <a:ea typeface="Consolas"/>
                <a:cs typeface="Consolas"/>
                <a:sym typeface="Consolas"/>
              </a:rPr>
              <a:t>VirtualMachineInstance</a:t>
            </a:r>
            <a:endParaRPr sz="1400">
              <a:solidFill>
                <a:schemeClr val="dk1"/>
              </a:solidFill>
              <a:latin typeface="Consolas"/>
              <a:ea typeface="Consolas"/>
              <a:cs typeface="Consolas"/>
              <a:sym typeface="Consolas"/>
            </a:endParaRPr>
          </a:p>
          <a:p>
            <a:pPr indent="-254000" lvl="1" marL="685800" rtl="0" algn="l">
              <a:lnSpc>
                <a:spcPct val="130000"/>
              </a:lnSpc>
              <a:spcBef>
                <a:spcPts val="0"/>
              </a:spcBef>
              <a:spcAft>
                <a:spcPts val="0"/>
              </a:spcAft>
              <a:buClr>
                <a:schemeClr val="dk1"/>
              </a:buClr>
              <a:buSzPts val="1400"/>
              <a:buFont typeface="Consolas"/>
              <a:buChar char="○"/>
            </a:pPr>
            <a:r>
              <a:rPr lang="en" sz="1400">
                <a:solidFill>
                  <a:schemeClr val="dk1"/>
                </a:solidFill>
                <a:latin typeface="Consolas"/>
                <a:ea typeface="Consolas"/>
                <a:cs typeface="Consolas"/>
                <a:sym typeface="Consolas"/>
              </a:rPr>
              <a:t>VirtualMachineInstanceMigration</a:t>
            </a:r>
            <a:endParaRPr sz="1400">
              <a:solidFill>
                <a:schemeClr val="dk1"/>
              </a:solidFill>
              <a:latin typeface="Consolas"/>
              <a:ea typeface="Consolas"/>
              <a:cs typeface="Consolas"/>
              <a:sym typeface="Consolas"/>
            </a:endParaRPr>
          </a:p>
          <a:p>
            <a:pPr indent="-254000" lvl="1" marL="685800" rtl="0" algn="l">
              <a:lnSpc>
                <a:spcPct val="130000"/>
              </a:lnSpc>
              <a:spcBef>
                <a:spcPts val="0"/>
              </a:spcBef>
              <a:spcAft>
                <a:spcPts val="0"/>
              </a:spcAft>
              <a:buClr>
                <a:schemeClr val="dk1"/>
              </a:buClr>
              <a:buSzPts val="1400"/>
              <a:buFont typeface="Consolas"/>
              <a:buChar char="○"/>
            </a:pPr>
            <a:r>
              <a:rPr lang="en" sz="1400">
                <a:solidFill>
                  <a:schemeClr val="dk1"/>
                </a:solidFill>
                <a:latin typeface="Consolas"/>
                <a:ea typeface="Consolas"/>
                <a:cs typeface="Consolas"/>
                <a:sym typeface="Consolas"/>
              </a:rPr>
              <a:t>DataVolume</a:t>
            </a:r>
            <a:br>
              <a:rPr lang="en" sz="1400">
                <a:solidFill>
                  <a:schemeClr val="dk1"/>
                </a:solidFill>
                <a:latin typeface="Consolas"/>
                <a:ea typeface="Consolas"/>
                <a:cs typeface="Consolas"/>
                <a:sym typeface="Consolas"/>
              </a:rPr>
            </a:br>
            <a:endParaRPr sz="1400">
              <a:solidFill>
                <a:schemeClr val="dk1"/>
              </a:solidFill>
              <a:latin typeface="Consolas"/>
              <a:ea typeface="Consolas"/>
              <a:cs typeface="Consolas"/>
              <a:sym typeface="Consolas"/>
            </a:endParaRPr>
          </a:p>
          <a:p>
            <a:pPr indent="-254000" lvl="0" marL="342900" rtl="0" algn="l">
              <a:lnSpc>
                <a:spcPct val="130000"/>
              </a:lnSpc>
              <a:spcBef>
                <a:spcPts val="0"/>
              </a:spcBef>
              <a:spcAft>
                <a:spcPts val="0"/>
              </a:spcAft>
              <a:buClr>
                <a:schemeClr val="dk1"/>
              </a:buClr>
              <a:buSzPts val="1400"/>
              <a:buFont typeface="Consolas"/>
              <a:buChar char="●"/>
            </a:pPr>
            <a:r>
              <a:rPr lang="en">
                <a:solidFill>
                  <a:schemeClr val="dk1"/>
                </a:solidFill>
                <a:latin typeface="Red Hat Display"/>
                <a:ea typeface="Red Hat Display"/>
                <a:cs typeface="Red Hat Display"/>
                <a:sym typeface="Red Hat Display"/>
              </a:rPr>
              <a:t>Operators are a Kubernetes-native way to introduce new capabilities</a:t>
            </a:r>
            <a:endParaRPr sz="1400">
              <a:solidFill>
                <a:schemeClr val="dk1"/>
              </a:solidFill>
              <a:latin typeface="Consolas"/>
              <a:ea typeface="Consolas"/>
              <a:cs typeface="Consolas"/>
              <a:sym typeface="Consolas"/>
            </a:endParaRPr>
          </a:p>
        </p:txBody>
      </p:sp>
      <p:pic>
        <p:nvPicPr>
          <p:cNvPr id="2404" name="Google Shape;2404;p210"/>
          <p:cNvPicPr preferRelativeResize="0"/>
          <p:nvPr/>
        </p:nvPicPr>
        <p:blipFill>
          <a:blip r:embed="rId3">
            <a:alphaModFix/>
          </a:blip>
          <a:stretch>
            <a:fillRect/>
          </a:stretch>
        </p:blipFill>
        <p:spPr>
          <a:xfrm>
            <a:off x="5189756" y="1309537"/>
            <a:ext cx="3094405" cy="33484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199" name="Google Shape;1199;p15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00" name="Google Shape;1200;p157"/>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containers are created from </a:t>
            </a:r>
            <a:br>
              <a:rPr lang="en" sz="2800">
                <a:latin typeface="Overpass"/>
                <a:ea typeface="Overpass"/>
                <a:cs typeface="Overpass"/>
                <a:sym typeface="Overpass"/>
              </a:rPr>
            </a:br>
            <a:r>
              <a:rPr lang="en" sz="2800">
                <a:latin typeface="Overpass"/>
                <a:ea typeface="Overpass"/>
                <a:cs typeface="Overpass"/>
                <a:sym typeface="Overpass"/>
              </a:rPr>
              <a:t>container images</a:t>
            </a:r>
            <a:endParaRPr sz="2800">
              <a:latin typeface="Overpass"/>
              <a:ea typeface="Overpass"/>
              <a:cs typeface="Overpass"/>
              <a:sym typeface="Overpass"/>
            </a:endParaRPr>
          </a:p>
        </p:txBody>
      </p:sp>
      <p:cxnSp>
        <p:nvCxnSpPr>
          <p:cNvPr id="1201" name="Google Shape;1201;p157"/>
          <p:cNvCxnSpPr>
            <a:stCxn id="1202" idx="0"/>
            <a:endCxn id="1203" idx="3"/>
          </p:cNvCxnSpPr>
          <p:nvPr/>
        </p:nvCxnSpPr>
        <p:spPr>
          <a:xfrm>
            <a:off x="3605263" y="2870401"/>
            <a:ext cx="1933500" cy="0"/>
          </a:xfrm>
          <a:prstGeom prst="straightConnector1">
            <a:avLst/>
          </a:prstGeom>
          <a:noFill/>
          <a:ln cap="flat" cmpd="sng" w="9525">
            <a:solidFill>
              <a:srgbClr val="666666"/>
            </a:solidFill>
            <a:prstDash val="solid"/>
            <a:round/>
            <a:headEnd len="med" w="med" type="none"/>
            <a:tailEnd len="med" w="med" type="triangle"/>
          </a:ln>
        </p:spPr>
      </p:cxnSp>
      <p:sp>
        <p:nvSpPr>
          <p:cNvPr id="1204" name="Google Shape;1204;p157"/>
          <p:cNvSpPr txBox="1"/>
          <p:nvPr/>
        </p:nvSpPr>
        <p:spPr>
          <a:xfrm>
            <a:off x="2861575" y="3431650"/>
            <a:ext cx="7467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BINARY</a:t>
            </a:r>
            <a:endParaRPr sz="1200">
              <a:latin typeface="Overpass"/>
              <a:ea typeface="Overpass"/>
              <a:cs typeface="Overpass"/>
              <a:sym typeface="Overpass"/>
            </a:endParaRPr>
          </a:p>
        </p:txBody>
      </p:sp>
      <p:sp>
        <p:nvSpPr>
          <p:cNvPr id="1205" name="Google Shape;1205;p157"/>
          <p:cNvSpPr txBox="1"/>
          <p:nvPr/>
        </p:nvSpPr>
        <p:spPr>
          <a:xfrm>
            <a:off x="5375987" y="3431650"/>
            <a:ext cx="10662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RUNTIME</a:t>
            </a:r>
            <a:endParaRPr sz="1200">
              <a:latin typeface="Overpass"/>
              <a:ea typeface="Overpass"/>
              <a:cs typeface="Overpass"/>
              <a:sym typeface="Overpass"/>
            </a:endParaRPr>
          </a:p>
        </p:txBody>
      </p:sp>
      <p:sp>
        <p:nvSpPr>
          <p:cNvPr id="1203" name="Google Shape;1203;p157"/>
          <p:cNvSpPr/>
          <p:nvPr/>
        </p:nvSpPr>
        <p:spPr>
          <a:xfrm>
            <a:off x="5538875" y="2549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202" name="Google Shape;1202;p157"/>
          <p:cNvSpPr/>
          <p:nvPr/>
        </p:nvSpPr>
        <p:spPr>
          <a:xfrm>
            <a:off x="2864563" y="255030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211"/>
          <p:cNvSpPr/>
          <p:nvPr/>
        </p:nvSpPr>
        <p:spPr>
          <a:xfrm>
            <a:off x="3594966" y="2073066"/>
            <a:ext cx="1886700" cy="25989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68575" lIns="68575" spcFirstLastPara="1" rIns="68575" wrap="square" tIns="68575">
            <a:noAutofit/>
          </a:bodyPr>
          <a:lstStyle/>
          <a:p>
            <a:pPr indent="0" lvl="0" marL="0" rtl="0" algn="ctr">
              <a:spcBef>
                <a:spcPts val="0"/>
              </a:spcBef>
              <a:spcAft>
                <a:spcPts val="0"/>
              </a:spcAft>
              <a:buNone/>
            </a:pPr>
            <a:r>
              <a:rPr b="1" lang="en" sz="1400">
                <a:latin typeface="Red Hat Display"/>
                <a:ea typeface="Red Hat Display"/>
                <a:cs typeface="Red Hat Display"/>
                <a:sym typeface="Red Hat Display"/>
              </a:rPr>
              <a:t>RHEL CoreOS Host</a:t>
            </a:r>
            <a:endParaRPr b="1" sz="1400">
              <a:latin typeface="Red Hat Display"/>
              <a:ea typeface="Red Hat Display"/>
              <a:cs typeface="Red Hat Display"/>
              <a:sym typeface="Red Hat Display"/>
            </a:endParaRPr>
          </a:p>
        </p:txBody>
      </p:sp>
      <p:sp>
        <p:nvSpPr>
          <p:cNvPr id="2410" name="Google Shape;2410;p211"/>
          <p:cNvSpPr/>
          <p:nvPr/>
        </p:nvSpPr>
        <p:spPr>
          <a:xfrm>
            <a:off x="3704147" y="2772220"/>
            <a:ext cx="1671900" cy="1586100"/>
          </a:xfrm>
          <a:prstGeom prst="rect">
            <a:avLst/>
          </a:prstGeom>
          <a:noFill/>
          <a:ln cap="flat" cmpd="sng" w="19050">
            <a:solidFill>
              <a:srgbClr val="EE0000"/>
            </a:solidFill>
            <a:prstDash val="solid"/>
            <a:round/>
            <a:headEnd len="sm" w="sm" type="none"/>
            <a:tailEnd len="sm" w="sm" type="none"/>
          </a:ln>
        </p:spPr>
        <p:txBody>
          <a:bodyPr anchorCtr="0" anchor="b" bIns="68575" lIns="68575" spcFirstLastPara="1" rIns="68575" wrap="square" tIns="68575">
            <a:noAutofit/>
          </a:bodyPr>
          <a:lstStyle/>
          <a:p>
            <a:pPr indent="0" lvl="0" marL="0" rtl="0" algn="ctr">
              <a:spcBef>
                <a:spcPts val="0"/>
              </a:spcBef>
              <a:spcAft>
                <a:spcPts val="0"/>
              </a:spcAft>
              <a:buNone/>
            </a:pPr>
            <a:r>
              <a:rPr b="1" lang="en" sz="1200">
                <a:solidFill>
                  <a:srgbClr val="EE0000"/>
                </a:solidFill>
                <a:latin typeface="Red Hat Display"/>
                <a:ea typeface="Red Hat Display"/>
                <a:cs typeface="Red Hat Display"/>
                <a:sym typeface="Red Hat Display"/>
              </a:rPr>
              <a:t>KubeVirt Container</a:t>
            </a:r>
            <a:endParaRPr b="1" sz="1200">
              <a:solidFill>
                <a:srgbClr val="EE0000"/>
              </a:solidFill>
              <a:latin typeface="Red Hat Display"/>
              <a:ea typeface="Red Hat Display"/>
              <a:cs typeface="Red Hat Display"/>
              <a:sym typeface="Red Hat Display"/>
            </a:endParaRPr>
          </a:p>
        </p:txBody>
      </p:sp>
      <p:sp>
        <p:nvSpPr>
          <p:cNvPr id="2411" name="Google Shape;2411;p211"/>
          <p:cNvSpPr txBox="1"/>
          <p:nvPr>
            <p:ph idx="12" type="sldNum"/>
          </p:nvPr>
        </p:nvSpPr>
        <p:spPr>
          <a:xfrm>
            <a:off x="531741" y="4419454"/>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12" name="Google Shape;2412;p211"/>
          <p:cNvSpPr/>
          <p:nvPr/>
        </p:nvSpPr>
        <p:spPr>
          <a:xfrm>
            <a:off x="778472" y="2073075"/>
            <a:ext cx="1886700" cy="25989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68575" lIns="68575" spcFirstLastPara="1" rIns="68575" wrap="square" tIns="68575">
            <a:noAutofit/>
          </a:bodyPr>
          <a:lstStyle/>
          <a:p>
            <a:pPr indent="0" lvl="0" marL="0" rtl="0" algn="ctr">
              <a:spcBef>
                <a:spcPts val="0"/>
              </a:spcBef>
              <a:spcAft>
                <a:spcPts val="0"/>
              </a:spcAft>
              <a:buNone/>
            </a:pPr>
            <a:r>
              <a:rPr b="1" lang="en" sz="1400">
                <a:latin typeface="Red Hat Display"/>
                <a:ea typeface="Red Hat Display"/>
                <a:cs typeface="Red Hat Display"/>
                <a:sym typeface="Red Hat Display"/>
              </a:rPr>
              <a:t>RHV Hos</a:t>
            </a:r>
            <a:r>
              <a:rPr b="1" lang="en">
                <a:latin typeface="Red Hat Display"/>
                <a:ea typeface="Red Hat Display"/>
                <a:cs typeface="Red Hat Display"/>
                <a:sym typeface="Red Hat Display"/>
              </a:rPr>
              <a:t>t</a:t>
            </a:r>
            <a:endParaRPr b="1" sz="1400">
              <a:latin typeface="Red Hat Display"/>
              <a:ea typeface="Red Hat Display"/>
              <a:cs typeface="Red Hat Display"/>
              <a:sym typeface="Red Hat Display"/>
            </a:endParaRPr>
          </a:p>
        </p:txBody>
      </p:sp>
      <p:sp>
        <p:nvSpPr>
          <p:cNvPr id="2413" name="Google Shape;2413;p211"/>
          <p:cNvSpPr/>
          <p:nvPr/>
        </p:nvSpPr>
        <p:spPr>
          <a:xfrm>
            <a:off x="775547" y="1563881"/>
            <a:ext cx="1892400" cy="2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RHV-M Console / CLI</a:t>
            </a:r>
            <a:endParaRPr sz="1200">
              <a:latin typeface="Red Hat Display"/>
              <a:ea typeface="Red Hat Display"/>
              <a:cs typeface="Red Hat Display"/>
              <a:sym typeface="Red Hat Display"/>
            </a:endParaRPr>
          </a:p>
        </p:txBody>
      </p:sp>
      <p:sp>
        <p:nvSpPr>
          <p:cNvPr id="2414" name="Google Shape;2414;p211"/>
          <p:cNvSpPr/>
          <p:nvPr/>
        </p:nvSpPr>
        <p:spPr>
          <a:xfrm rot="5400000">
            <a:off x="1634822" y="518016"/>
            <a:ext cx="174000" cy="2020200"/>
          </a:xfrm>
          <a:prstGeom prst="leftBracket">
            <a:avLst>
              <a:gd fmla="val 0" name="adj"/>
            </a:avLst>
          </a:prstGeom>
          <a:no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5" name="Google Shape;2415;p211"/>
          <p:cNvSpPr/>
          <p:nvPr/>
        </p:nvSpPr>
        <p:spPr>
          <a:xfrm>
            <a:off x="972872" y="2200800"/>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vdsm</a:t>
            </a:r>
            <a:endParaRPr sz="1400">
              <a:latin typeface="Red Hat Display"/>
              <a:ea typeface="Red Hat Display"/>
              <a:cs typeface="Red Hat Display"/>
              <a:sym typeface="Red Hat Display"/>
            </a:endParaRPr>
          </a:p>
        </p:txBody>
      </p:sp>
      <p:sp>
        <p:nvSpPr>
          <p:cNvPr id="2416" name="Google Shape;2416;p211"/>
          <p:cNvSpPr/>
          <p:nvPr/>
        </p:nvSpPr>
        <p:spPr>
          <a:xfrm>
            <a:off x="972853" y="2898492"/>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libvirt</a:t>
            </a:r>
            <a:endParaRPr sz="1400">
              <a:latin typeface="Red Hat Display"/>
              <a:ea typeface="Red Hat Display"/>
              <a:cs typeface="Red Hat Display"/>
              <a:sym typeface="Red Hat Display"/>
            </a:endParaRPr>
          </a:p>
        </p:txBody>
      </p:sp>
      <p:sp>
        <p:nvSpPr>
          <p:cNvPr id="2417" name="Google Shape;2417;p211"/>
          <p:cNvSpPr/>
          <p:nvPr/>
        </p:nvSpPr>
        <p:spPr>
          <a:xfrm>
            <a:off x="972853" y="3186594"/>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QEMU / KVM</a:t>
            </a:r>
            <a:endParaRPr sz="1400">
              <a:latin typeface="Red Hat Display"/>
              <a:ea typeface="Red Hat Display"/>
              <a:cs typeface="Red Hat Display"/>
              <a:sym typeface="Red Hat Display"/>
            </a:endParaRPr>
          </a:p>
        </p:txBody>
      </p:sp>
      <p:sp>
        <p:nvSpPr>
          <p:cNvPr id="2418" name="Google Shape;2418;p211"/>
          <p:cNvSpPr/>
          <p:nvPr/>
        </p:nvSpPr>
        <p:spPr>
          <a:xfrm>
            <a:off x="972853" y="3765369"/>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VM</a:t>
            </a:r>
            <a:endParaRPr sz="1400">
              <a:latin typeface="Red Hat Display"/>
              <a:ea typeface="Red Hat Display"/>
              <a:cs typeface="Red Hat Display"/>
              <a:sym typeface="Red Hat Display"/>
            </a:endParaRPr>
          </a:p>
        </p:txBody>
      </p:sp>
      <p:sp>
        <p:nvSpPr>
          <p:cNvPr id="2419" name="Google Shape;2419;p211"/>
          <p:cNvSpPr txBox="1"/>
          <p:nvPr/>
        </p:nvSpPr>
        <p:spPr>
          <a:xfrm>
            <a:off x="711647" y="1137422"/>
            <a:ext cx="2020200" cy="286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300">
                <a:solidFill>
                  <a:srgbClr val="EE0000"/>
                </a:solidFill>
                <a:latin typeface="Red Hat Display"/>
                <a:ea typeface="Red Hat Display"/>
                <a:cs typeface="Red Hat Display"/>
                <a:sym typeface="Red Hat Display"/>
              </a:rPr>
              <a:t>Red Hat Virtualization</a:t>
            </a:r>
            <a:endParaRPr b="1" sz="1300">
              <a:solidFill>
                <a:srgbClr val="EE0000"/>
              </a:solidFill>
              <a:latin typeface="Red Hat Display"/>
              <a:ea typeface="Red Hat Display"/>
              <a:cs typeface="Red Hat Display"/>
              <a:sym typeface="Red Hat Display"/>
            </a:endParaRPr>
          </a:p>
        </p:txBody>
      </p:sp>
      <p:cxnSp>
        <p:nvCxnSpPr>
          <p:cNvPr id="2420" name="Google Shape;2420;p211"/>
          <p:cNvCxnSpPr>
            <a:stCxn id="2413" idx="2"/>
            <a:endCxn id="2415" idx="0"/>
          </p:cNvCxnSpPr>
          <p:nvPr/>
        </p:nvCxnSpPr>
        <p:spPr>
          <a:xfrm>
            <a:off x="1721747" y="1850381"/>
            <a:ext cx="0" cy="350400"/>
          </a:xfrm>
          <a:prstGeom prst="straightConnector1">
            <a:avLst/>
          </a:prstGeom>
          <a:noFill/>
          <a:ln cap="flat" cmpd="sng" w="19050">
            <a:solidFill>
              <a:srgbClr val="000000"/>
            </a:solidFill>
            <a:prstDash val="solid"/>
            <a:round/>
            <a:headEnd len="med" w="med" type="triangle"/>
            <a:tailEnd len="med" w="med" type="triangle"/>
          </a:ln>
        </p:spPr>
      </p:cxnSp>
      <p:cxnSp>
        <p:nvCxnSpPr>
          <p:cNvPr id="2421" name="Google Shape;2421;p211"/>
          <p:cNvCxnSpPr>
            <a:stCxn id="2415" idx="2"/>
            <a:endCxn id="2416" idx="0"/>
          </p:cNvCxnSpPr>
          <p:nvPr/>
        </p:nvCxnSpPr>
        <p:spPr>
          <a:xfrm>
            <a:off x="1721822" y="2487300"/>
            <a:ext cx="0" cy="411300"/>
          </a:xfrm>
          <a:prstGeom prst="straightConnector1">
            <a:avLst/>
          </a:prstGeom>
          <a:noFill/>
          <a:ln cap="flat" cmpd="sng" w="19050">
            <a:solidFill>
              <a:srgbClr val="000000"/>
            </a:solidFill>
            <a:prstDash val="solid"/>
            <a:round/>
            <a:headEnd len="med" w="med" type="triangle"/>
            <a:tailEnd len="med" w="med" type="triangle"/>
          </a:ln>
        </p:spPr>
      </p:cxnSp>
      <p:cxnSp>
        <p:nvCxnSpPr>
          <p:cNvPr id="2422" name="Google Shape;2422;p211"/>
          <p:cNvCxnSpPr>
            <a:stCxn id="2417" idx="2"/>
            <a:endCxn id="2418" idx="0"/>
          </p:cNvCxnSpPr>
          <p:nvPr/>
        </p:nvCxnSpPr>
        <p:spPr>
          <a:xfrm>
            <a:off x="1721803" y="3473094"/>
            <a:ext cx="0" cy="292200"/>
          </a:xfrm>
          <a:prstGeom prst="straightConnector1">
            <a:avLst/>
          </a:prstGeom>
          <a:noFill/>
          <a:ln cap="flat" cmpd="sng" w="19050">
            <a:solidFill>
              <a:srgbClr val="000000"/>
            </a:solidFill>
            <a:prstDash val="solid"/>
            <a:round/>
            <a:headEnd len="med" w="med" type="triangle"/>
            <a:tailEnd len="med" w="med" type="triangle"/>
          </a:ln>
        </p:spPr>
      </p:cxnSp>
      <p:sp>
        <p:nvSpPr>
          <p:cNvPr id="2423" name="Google Shape;2423;p211"/>
          <p:cNvSpPr/>
          <p:nvPr/>
        </p:nvSpPr>
        <p:spPr>
          <a:xfrm>
            <a:off x="3592041" y="1563872"/>
            <a:ext cx="1892400" cy="2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OpenShift Console / CLI</a:t>
            </a:r>
            <a:endParaRPr sz="1200">
              <a:latin typeface="Red Hat Display"/>
              <a:ea typeface="Red Hat Display"/>
              <a:cs typeface="Red Hat Display"/>
              <a:sym typeface="Red Hat Display"/>
            </a:endParaRPr>
          </a:p>
        </p:txBody>
      </p:sp>
      <p:sp>
        <p:nvSpPr>
          <p:cNvPr id="2424" name="Google Shape;2424;p211"/>
          <p:cNvSpPr/>
          <p:nvPr/>
        </p:nvSpPr>
        <p:spPr>
          <a:xfrm rot="5400000">
            <a:off x="4453172" y="518006"/>
            <a:ext cx="174000" cy="2020200"/>
          </a:xfrm>
          <a:prstGeom prst="leftBracket">
            <a:avLst>
              <a:gd fmla="val 0" name="adj"/>
            </a:avLst>
          </a:prstGeom>
          <a:no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425" name="Google Shape;2425;p211"/>
          <p:cNvSpPr/>
          <p:nvPr/>
        </p:nvSpPr>
        <p:spPr>
          <a:xfrm>
            <a:off x="3789366" y="2200791"/>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kubelet</a:t>
            </a:r>
            <a:endParaRPr sz="1400">
              <a:latin typeface="Red Hat Display"/>
              <a:ea typeface="Red Hat Display"/>
              <a:cs typeface="Red Hat Display"/>
              <a:sym typeface="Red Hat Display"/>
            </a:endParaRPr>
          </a:p>
        </p:txBody>
      </p:sp>
      <p:sp>
        <p:nvSpPr>
          <p:cNvPr id="2426" name="Google Shape;2426;p211"/>
          <p:cNvSpPr/>
          <p:nvPr/>
        </p:nvSpPr>
        <p:spPr>
          <a:xfrm>
            <a:off x="3789366" y="2898492"/>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libvirt</a:t>
            </a:r>
            <a:endParaRPr sz="1400">
              <a:latin typeface="Red Hat Display"/>
              <a:ea typeface="Red Hat Display"/>
              <a:cs typeface="Red Hat Display"/>
              <a:sym typeface="Red Hat Display"/>
            </a:endParaRPr>
          </a:p>
        </p:txBody>
      </p:sp>
      <p:sp>
        <p:nvSpPr>
          <p:cNvPr id="2427" name="Google Shape;2427;p211"/>
          <p:cNvSpPr/>
          <p:nvPr/>
        </p:nvSpPr>
        <p:spPr>
          <a:xfrm>
            <a:off x="3789366" y="3185520"/>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QEMU / KVM</a:t>
            </a:r>
            <a:endParaRPr sz="1400">
              <a:latin typeface="Red Hat Display"/>
              <a:ea typeface="Red Hat Display"/>
              <a:cs typeface="Red Hat Display"/>
              <a:sym typeface="Red Hat Display"/>
            </a:endParaRPr>
          </a:p>
        </p:txBody>
      </p:sp>
      <p:sp>
        <p:nvSpPr>
          <p:cNvPr id="2428" name="Google Shape;2428;p211"/>
          <p:cNvSpPr/>
          <p:nvPr/>
        </p:nvSpPr>
        <p:spPr>
          <a:xfrm>
            <a:off x="3789366" y="3764295"/>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VM</a:t>
            </a:r>
            <a:endParaRPr sz="1400">
              <a:latin typeface="Red Hat Display"/>
              <a:ea typeface="Red Hat Display"/>
              <a:cs typeface="Red Hat Display"/>
              <a:sym typeface="Red Hat Display"/>
            </a:endParaRPr>
          </a:p>
        </p:txBody>
      </p:sp>
      <p:sp>
        <p:nvSpPr>
          <p:cNvPr id="2429" name="Google Shape;2429;p211"/>
          <p:cNvSpPr txBox="1"/>
          <p:nvPr/>
        </p:nvSpPr>
        <p:spPr>
          <a:xfrm>
            <a:off x="3392249" y="1120750"/>
            <a:ext cx="2292000" cy="286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300">
                <a:solidFill>
                  <a:srgbClr val="EE0000"/>
                </a:solidFill>
                <a:latin typeface="Red Hat Display"/>
                <a:ea typeface="Red Hat Display"/>
                <a:cs typeface="Red Hat Display"/>
                <a:sym typeface="Red Hat Display"/>
              </a:rPr>
              <a:t>OpenShift Virtualization</a:t>
            </a:r>
            <a:endParaRPr b="1" sz="1300">
              <a:solidFill>
                <a:srgbClr val="EE0000"/>
              </a:solidFill>
              <a:latin typeface="Red Hat Display"/>
              <a:ea typeface="Red Hat Display"/>
              <a:cs typeface="Red Hat Display"/>
              <a:sym typeface="Red Hat Display"/>
            </a:endParaRPr>
          </a:p>
        </p:txBody>
      </p:sp>
      <p:cxnSp>
        <p:nvCxnSpPr>
          <p:cNvPr id="2430" name="Google Shape;2430;p211"/>
          <p:cNvCxnSpPr>
            <a:stCxn id="2423" idx="2"/>
            <a:endCxn id="2425" idx="0"/>
          </p:cNvCxnSpPr>
          <p:nvPr/>
        </p:nvCxnSpPr>
        <p:spPr>
          <a:xfrm>
            <a:off x="4538241" y="1850372"/>
            <a:ext cx="0" cy="350400"/>
          </a:xfrm>
          <a:prstGeom prst="straightConnector1">
            <a:avLst/>
          </a:prstGeom>
          <a:noFill/>
          <a:ln cap="flat" cmpd="sng" w="19050">
            <a:solidFill>
              <a:srgbClr val="000000"/>
            </a:solidFill>
            <a:prstDash val="solid"/>
            <a:round/>
            <a:headEnd len="med" w="med" type="triangle"/>
            <a:tailEnd len="med" w="med" type="triangle"/>
          </a:ln>
        </p:spPr>
      </p:cxnSp>
      <p:cxnSp>
        <p:nvCxnSpPr>
          <p:cNvPr id="2431" name="Google Shape;2431;p211"/>
          <p:cNvCxnSpPr/>
          <p:nvPr/>
        </p:nvCxnSpPr>
        <p:spPr>
          <a:xfrm>
            <a:off x="4538624" y="2488159"/>
            <a:ext cx="0" cy="275100"/>
          </a:xfrm>
          <a:prstGeom prst="straightConnector1">
            <a:avLst/>
          </a:prstGeom>
          <a:noFill/>
          <a:ln cap="flat" cmpd="sng" w="19050">
            <a:solidFill>
              <a:srgbClr val="000000"/>
            </a:solidFill>
            <a:prstDash val="solid"/>
            <a:round/>
            <a:headEnd len="med" w="med" type="triangle"/>
            <a:tailEnd len="med" w="med" type="triangle"/>
          </a:ln>
        </p:spPr>
      </p:cxnSp>
      <p:cxnSp>
        <p:nvCxnSpPr>
          <p:cNvPr id="2432" name="Google Shape;2432;p211"/>
          <p:cNvCxnSpPr>
            <a:stCxn id="2427" idx="2"/>
            <a:endCxn id="2428" idx="0"/>
          </p:cNvCxnSpPr>
          <p:nvPr/>
        </p:nvCxnSpPr>
        <p:spPr>
          <a:xfrm>
            <a:off x="4538316" y="3472020"/>
            <a:ext cx="0" cy="292200"/>
          </a:xfrm>
          <a:prstGeom prst="straightConnector1">
            <a:avLst/>
          </a:prstGeom>
          <a:noFill/>
          <a:ln cap="flat" cmpd="sng" w="19050">
            <a:solidFill>
              <a:srgbClr val="000000"/>
            </a:solidFill>
            <a:prstDash val="solid"/>
            <a:round/>
            <a:headEnd len="med" w="med" type="triangle"/>
            <a:tailEnd len="med" w="med" type="triangle"/>
          </a:ln>
        </p:spPr>
      </p:cxnSp>
      <p:sp>
        <p:nvSpPr>
          <p:cNvPr id="2433" name="Google Shape;2433;p211"/>
          <p:cNvSpPr/>
          <p:nvPr/>
        </p:nvSpPr>
        <p:spPr>
          <a:xfrm>
            <a:off x="2781731" y="2909288"/>
            <a:ext cx="696600" cy="580500"/>
          </a:xfrm>
          <a:prstGeom prst="rightArrow">
            <a:avLst>
              <a:gd fmla="val 50000" name="adj1"/>
              <a:gd fmla="val 50000" name="adj2"/>
            </a:avLst>
          </a:prstGeom>
          <a:solidFill>
            <a:srgbClr val="EE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4" name="Google Shape;2434;p211"/>
          <p:cNvSpPr/>
          <p:nvPr/>
        </p:nvSpPr>
        <p:spPr>
          <a:xfrm>
            <a:off x="6427941" y="2073066"/>
            <a:ext cx="1886700" cy="25989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68575" lIns="68575" spcFirstLastPara="1" rIns="68575" wrap="square" tIns="68575">
            <a:noAutofit/>
          </a:bodyPr>
          <a:lstStyle/>
          <a:p>
            <a:pPr indent="0" lvl="0" marL="0" rtl="0" algn="ctr">
              <a:spcBef>
                <a:spcPts val="0"/>
              </a:spcBef>
              <a:spcAft>
                <a:spcPts val="0"/>
              </a:spcAft>
              <a:buNone/>
            </a:pPr>
            <a:r>
              <a:rPr b="1" lang="en" sz="1400">
                <a:latin typeface="Red Hat Display"/>
                <a:ea typeface="Red Hat Display"/>
                <a:cs typeface="Red Hat Display"/>
                <a:sym typeface="Red Hat Display"/>
              </a:rPr>
              <a:t>OSP Compute</a:t>
            </a:r>
            <a:endParaRPr b="1" sz="1400">
              <a:latin typeface="Red Hat Display"/>
              <a:ea typeface="Red Hat Display"/>
              <a:cs typeface="Red Hat Display"/>
              <a:sym typeface="Red Hat Display"/>
            </a:endParaRPr>
          </a:p>
        </p:txBody>
      </p:sp>
      <p:sp>
        <p:nvSpPr>
          <p:cNvPr id="2435" name="Google Shape;2435;p211"/>
          <p:cNvSpPr/>
          <p:nvPr/>
        </p:nvSpPr>
        <p:spPr>
          <a:xfrm>
            <a:off x="6425016" y="1563872"/>
            <a:ext cx="1892400" cy="28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OpenStack Horizon / CLI</a:t>
            </a:r>
            <a:endParaRPr sz="1200">
              <a:latin typeface="Red Hat Display"/>
              <a:ea typeface="Red Hat Display"/>
              <a:cs typeface="Red Hat Display"/>
              <a:sym typeface="Red Hat Display"/>
            </a:endParaRPr>
          </a:p>
        </p:txBody>
      </p:sp>
      <p:sp>
        <p:nvSpPr>
          <p:cNvPr id="2436" name="Google Shape;2436;p211"/>
          <p:cNvSpPr/>
          <p:nvPr/>
        </p:nvSpPr>
        <p:spPr>
          <a:xfrm rot="5400000">
            <a:off x="7284291" y="518006"/>
            <a:ext cx="174000" cy="2020200"/>
          </a:xfrm>
          <a:prstGeom prst="leftBracket">
            <a:avLst>
              <a:gd fmla="val 0" name="adj"/>
            </a:avLst>
          </a:prstGeom>
          <a:no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437" name="Google Shape;2437;p211"/>
          <p:cNvSpPr/>
          <p:nvPr/>
        </p:nvSpPr>
        <p:spPr>
          <a:xfrm>
            <a:off x="6622341" y="2200791"/>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nova-compute</a:t>
            </a:r>
            <a:endParaRPr sz="1400">
              <a:latin typeface="Red Hat Display"/>
              <a:ea typeface="Red Hat Display"/>
              <a:cs typeface="Red Hat Display"/>
              <a:sym typeface="Red Hat Display"/>
            </a:endParaRPr>
          </a:p>
        </p:txBody>
      </p:sp>
      <p:sp>
        <p:nvSpPr>
          <p:cNvPr id="2438" name="Google Shape;2438;p211"/>
          <p:cNvSpPr/>
          <p:nvPr/>
        </p:nvSpPr>
        <p:spPr>
          <a:xfrm>
            <a:off x="6622341" y="2898492"/>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libvirt</a:t>
            </a:r>
            <a:endParaRPr sz="1400">
              <a:latin typeface="Red Hat Display"/>
              <a:ea typeface="Red Hat Display"/>
              <a:cs typeface="Red Hat Display"/>
              <a:sym typeface="Red Hat Display"/>
            </a:endParaRPr>
          </a:p>
        </p:txBody>
      </p:sp>
      <p:sp>
        <p:nvSpPr>
          <p:cNvPr id="2439" name="Google Shape;2439;p211"/>
          <p:cNvSpPr/>
          <p:nvPr/>
        </p:nvSpPr>
        <p:spPr>
          <a:xfrm>
            <a:off x="6622341" y="3186050"/>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QEMU / KVM</a:t>
            </a:r>
            <a:endParaRPr sz="1400">
              <a:latin typeface="Red Hat Display"/>
              <a:ea typeface="Red Hat Display"/>
              <a:cs typeface="Red Hat Display"/>
              <a:sym typeface="Red Hat Display"/>
            </a:endParaRPr>
          </a:p>
        </p:txBody>
      </p:sp>
      <p:sp>
        <p:nvSpPr>
          <p:cNvPr id="2440" name="Google Shape;2440;p211"/>
          <p:cNvSpPr/>
          <p:nvPr/>
        </p:nvSpPr>
        <p:spPr>
          <a:xfrm>
            <a:off x="6622341" y="3764825"/>
            <a:ext cx="1497900" cy="2865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VM</a:t>
            </a:r>
            <a:endParaRPr sz="1400">
              <a:latin typeface="Red Hat Display"/>
              <a:ea typeface="Red Hat Display"/>
              <a:cs typeface="Red Hat Display"/>
              <a:sym typeface="Red Hat Display"/>
            </a:endParaRPr>
          </a:p>
        </p:txBody>
      </p:sp>
      <p:sp>
        <p:nvSpPr>
          <p:cNvPr id="2441" name="Google Shape;2441;p211"/>
          <p:cNvSpPr txBox="1"/>
          <p:nvPr/>
        </p:nvSpPr>
        <p:spPr>
          <a:xfrm>
            <a:off x="6063951" y="1137425"/>
            <a:ext cx="2577900" cy="286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300">
                <a:solidFill>
                  <a:srgbClr val="EE0000"/>
                </a:solidFill>
                <a:latin typeface="Red Hat Display"/>
                <a:ea typeface="Red Hat Display"/>
                <a:cs typeface="Red Hat Display"/>
                <a:sym typeface="Red Hat Display"/>
              </a:rPr>
              <a:t>Red Hat OpenStack Platform</a:t>
            </a:r>
            <a:endParaRPr b="1" sz="1300">
              <a:solidFill>
                <a:srgbClr val="EE0000"/>
              </a:solidFill>
              <a:latin typeface="Red Hat Display"/>
              <a:ea typeface="Red Hat Display"/>
              <a:cs typeface="Red Hat Display"/>
              <a:sym typeface="Red Hat Display"/>
            </a:endParaRPr>
          </a:p>
        </p:txBody>
      </p:sp>
      <p:cxnSp>
        <p:nvCxnSpPr>
          <p:cNvPr id="2442" name="Google Shape;2442;p211"/>
          <p:cNvCxnSpPr>
            <a:stCxn id="2435" idx="2"/>
            <a:endCxn id="2437" idx="0"/>
          </p:cNvCxnSpPr>
          <p:nvPr/>
        </p:nvCxnSpPr>
        <p:spPr>
          <a:xfrm>
            <a:off x="7371216" y="1850372"/>
            <a:ext cx="0" cy="350400"/>
          </a:xfrm>
          <a:prstGeom prst="straightConnector1">
            <a:avLst/>
          </a:prstGeom>
          <a:noFill/>
          <a:ln cap="flat" cmpd="sng" w="19050">
            <a:solidFill>
              <a:srgbClr val="000000"/>
            </a:solidFill>
            <a:prstDash val="solid"/>
            <a:round/>
            <a:headEnd len="med" w="med" type="triangle"/>
            <a:tailEnd len="med" w="med" type="triangle"/>
          </a:ln>
        </p:spPr>
      </p:cxnSp>
      <p:cxnSp>
        <p:nvCxnSpPr>
          <p:cNvPr id="2443" name="Google Shape;2443;p211"/>
          <p:cNvCxnSpPr>
            <a:stCxn id="2437" idx="2"/>
            <a:endCxn id="2438" idx="0"/>
          </p:cNvCxnSpPr>
          <p:nvPr/>
        </p:nvCxnSpPr>
        <p:spPr>
          <a:xfrm>
            <a:off x="7371291" y="2487291"/>
            <a:ext cx="0" cy="411300"/>
          </a:xfrm>
          <a:prstGeom prst="straightConnector1">
            <a:avLst/>
          </a:prstGeom>
          <a:noFill/>
          <a:ln cap="flat" cmpd="sng" w="19050">
            <a:solidFill>
              <a:srgbClr val="000000"/>
            </a:solidFill>
            <a:prstDash val="solid"/>
            <a:round/>
            <a:headEnd len="med" w="med" type="triangle"/>
            <a:tailEnd len="med" w="med" type="triangle"/>
          </a:ln>
        </p:spPr>
      </p:cxnSp>
      <p:cxnSp>
        <p:nvCxnSpPr>
          <p:cNvPr id="2444" name="Google Shape;2444;p211"/>
          <p:cNvCxnSpPr>
            <a:stCxn id="2439" idx="2"/>
            <a:endCxn id="2440" idx="0"/>
          </p:cNvCxnSpPr>
          <p:nvPr/>
        </p:nvCxnSpPr>
        <p:spPr>
          <a:xfrm>
            <a:off x="7371291" y="3472550"/>
            <a:ext cx="0" cy="292200"/>
          </a:xfrm>
          <a:prstGeom prst="straightConnector1">
            <a:avLst/>
          </a:prstGeom>
          <a:noFill/>
          <a:ln cap="flat" cmpd="sng" w="19050">
            <a:solidFill>
              <a:srgbClr val="000000"/>
            </a:solidFill>
            <a:prstDash val="solid"/>
            <a:round/>
            <a:headEnd len="med" w="med" type="triangle"/>
            <a:tailEnd len="med" w="med" type="triangle"/>
          </a:ln>
        </p:spPr>
      </p:cxnSp>
      <p:sp>
        <p:nvSpPr>
          <p:cNvPr id="2445" name="Google Shape;2445;p211"/>
          <p:cNvSpPr/>
          <p:nvPr/>
        </p:nvSpPr>
        <p:spPr>
          <a:xfrm rot="10800000">
            <a:off x="5598244" y="2909288"/>
            <a:ext cx="696600" cy="580500"/>
          </a:xfrm>
          <a:prstGeom prst="rightArrow">
            <a:avLst>
              <a:gd fmla="val 50000" name="adj1"/>
              <a:gd fmla="val 50000" name="adj2"/>
            </a:avLst>
          </a:prstGeom>
          <a:solidFill>
            <a:srgbClr val="EE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6" name="Google Shape;2446;p211"/>
          <p:cNvSpPr txBox="1"/>
          <p:nvPr>
            <p:ph type="title"/>
          </p:nvPr>
        </p:nvSpPr>
        <p:spPr>
          <a:xfrm>
            <a:off x="345950" y="312675"/>
            <a:ext cx="81450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latin typeface="Red Hat Display Medium"/>
                <a:ea typeface="Red Hat Display Medium"/>
                <a:cs typeface="Red Hat Display Medium"/>
                <a:sym typeface="Red Hat Display Medium"/>
              </a:rPr>
              <a:t>Containerizing KVM</a:t>
            </a:r>
            <a:endParaRPr sz="2000">
              <a:latin typeface="Red Hat Display Medium"/>
              <a:ea typeface="Red Hat Display Medium"/>
              <a:cs typeface="Red Hat Display Medium"/>
              <a:sym typeface="Red Hat Display Medium"/>
            </a:endParaRPr>
          </a:p>
        </p:txBody>
      </p:sp>
      <p:sp>
        <p:nvSpPr>
          <p:cNvPr id="2447" name="Google Shape;2447;p211"/>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solidFill>
                  <a:srgbClr val="4D4D4F"/>
                </a:solidFill>
                <a:latin typeface="Red Hat Text"/>
                <a:ea typeface="Red Hat Text"/>
                <a:cs typeface="Red Hat Text"/>
                <a:sym typeface="Red Hat Text"/>
              </a:rPr>
              <a:t>2020 RED HAT TECH READY</a:t>
            </a:r>
            <a:endParaRPr b="1" sz="600">
              <a:solidFill>
                <a:srgbClr val="4D4D4F"/>
              </a:solidFill>
              <a:latin typeface="Red Hat Text"/>
              <a:ea typeface="Red Hat Text"/>
              <a:cs typeface="Red Hat Text"/>
              <a:sym typeface="Red Hat Text"/>
            </a:endParaRPr>
          </a:p>
        </p:txBody>
      </p:sp>
      <p:sp>
        <p:nvSpPr>
          <p:cNvPr id="2448" name="Google Shape;2448;p211"/>
          <p:cNvSpPr txBox="1"/>
          <p:nvPr/>
        </p:nvSpPr>
        <p:spPr>
          <a:xfrm>
            <a:off x="7258312" y="202369"/>
            <a:ext cx="1506900" cy="224100"/>
          </a:xfrm>
          <a:prstGeom prst="rect">
            <a:avLst/>
          </a:prstGeom>
          <a:noFill/>
          <a:ln>
            <a:noFill/>
          </a:ln>
        </p:spPr>
        <p:txBody>
          <a:bodyPr anchorCtr="0" anchor="t" bIns="0" lIns="0" spcFirstLastPara="1" rIns="0" wrap="square" tIns="0">
            <a:noAutofit/>
          </a:bodyPr>
          <a:lstStyle/>
          <a:p>
            <a:pPr indent="0" lvl="0" marL="0" rtl="0" algn="r">
              <a:lnSpc>
                <a:spcPct val="150000"/>
              </a:lnSpc>
              <a:spcBef>
                <a:spcPts val="0"/>
              </a:spcBef>
              <a:spcAft>
                <a:spcPts val="0"/>
              </a:spcAft>
              <a:buNone/>
            </a:pPr>
            <a:r>
              <a:rPr lang="en" sz="500">
                <a:latin typeface="Red Hat Text Medium"/>
                <a:ea typeface="Red Hat Text Medium"/>
                <a:cs typeface="Red Hat Text Medium"/>
                <a:sym typeface="Red Hat Text Medium"/>
              </a:rPr>
              <a:t>RED HAT TECH READY 2020</a:t>
            </a:r>
            <a:endParaRPr sz="500">
              <a:latin typeface="Red Hat Text Medium"/>
              <a:ea typeface="Red Hat Text Medium"/>
              <a:cs typeface="Red Hat Text Medium"/>
              <a:sym typeface="Red Hat Text Medium"/>
            </a:endParaRPr>
          </a:p>
          <a:p>
            <a:pPr indent="0" lvl="0" marL="0" rtl="0" algn="r">
              <a:lnSpc>
                <a:spcPct val="150000"/>
              </a:lnSpc>
              <a:spcBef>
                <a:spcPts val="0"/>
              </a:spcBef>
              <a:spcAft>
                <a:spcPts val="0"/>
              </a:spcAft>
              <a:buNone/>
            </a:pPr>
            <a:r>
              <a:rPr lang="en" sz="500">
                <a:latin typeface="Red Hat Text Medium"/>
                <a:ea typeface="Red Hat Text Medium"/>
                <a:cs typeface="Red Hat Text Medium"/>
                <a:sym typeface="Red Hat Text Medium"/>
              </a:rPr>
              <a:t>CONFIDENTIAL - INTERNAL AND PARTNER UNDER NDA USE ONLY</a:t>
            </a:r>
            <a:endParaRPr sz="500">
              <a:latin typeface="Red Hat Text Medium"/>
              <a:ea typeface="Red Hat Text Medium"/>
              <a:cs typeface="Red Hat Text Medium"/>
              <a:sym typeface="Red Hat Text Medium"/>
            </a:endParaRPr>
          </a:p>
        </p:txBody>
      </p:sp>
      <p:sp>
        <p:nvSpPr>
          <p:cNvPr id="2449" name="Google Shape;2449;p211"/>
          <p:cNvSpPr txBox="1"/>
          <p:nvPr>
            <p:ph idx="4294967295" type="subTitle"/>
          </p:nvPr>
        </p:nvSpPr>
        <p:spPr>
          <a:xfrm>
            <a:off x="663844" y="687713"/>
            <a:ext cx="7816500" cy="5292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400">
                <a:solidFill>
                  <a:srgbClr val="FF0000"/>
                </a:solidFill>
                <a:latin typeface="Red Hat Display Medium"/>
                <a:ea typeface="Red Hat Display Medium"/>
                <a:cs typeface="Red Hat Display Medium"/>
                <a:sym typeface="Red Hat Display Medium"/>
              </a:rPr>
              <a:t>Same trusted, mature  KVM-based stack, wrapped in modern management and automation</a:t>
            </a:r>
            <a:endParaRPr sz="1400">
              <a:solidFill>
                <a:srgbClr val="FF0000"/>
              </a:solidFill>
              <a:latin typeface="Red Hat Display Medium"/>
              <a:ea typeface="Red Hat Display Medium"/>
              <a:cs typeface="Red Hat Display Medium"/>
              <a:sym typeface="Red Hat Display Medium"/>
            </a:endParaRPr>
          </a:p>
        </p:txBody>
      </p:sp>
      <p:cxnSp>
        <p:nvCxnSpPr>
          <p:cNvPr id="2450" name="Google Shape;2450;p211"/>
          <p:cNvCxnSpPr>
            <a:stCxn id="2413" idx="3"/>
            <a:endCxn id="2425" idx="1"/>
          </p:cNvCxnSpPr>
          <p:nvPr/>
        </p:nvCxnSpPr>
        <p:spPr>
          <a:xfrm>
            <a:off x="2667947" y="1707131"/>
            <a:ext cx="1121400" cy="636900"/>
          </a:xfrm>
          <a:prstGeom prst="bentConnector3">
            <a:avLst>
              <a:gd fmla="val 49997" name="adj1"/>
            </a:avLst>
          </a:prstGeom>
          <a:noFill/>
          <a:ln cap="flat" cmpd="sng" w="28575">
            <a:solidFill>
              <a:srgbClr val="FF0000"/>
            </a:solidFill>
            <a:prstDash val="dash"/>
            <a:round/>
            <a:headEnd len="med" w="med" type="triangle"/>
            <a:tailEnd len="med" w="med" type="triangle"/>
          </a:ln>
        </p:spPr>
      </p:cxnSp>
      <p:sp>
        <p:nvSpPr>
          <p:cNvPr id="2451" name="Google Shape;2451;p211"/>
          <p:cNvSpPr/>
          <p:nvPr/>
        </p:nvSpPr>
        <p:spPr>
          <a:xfrm>
            <a:off x="883922" y="2772220"/>
            <a:ext cx="1671900" cy="1586100"/>
          </a:xfrm>
          <a:prstGeom prst="rect">
            <a:avLst/>
          </a:prstGeom>
          <a:noFill/>
          <a:ln cap="flat" cmpd="sng" w="19050">
            <a:solidFill>
              <a:srgbClr val="EE0000"/>
            </a:solidFill>
            <a:prstDash val="solid"/>
            <a:round/>
            <a:headEnd len="sm" w="sm" type="none"/>
            <a:tailEnd len="sm" w="sm" type="none"/>
          </a:ln>
        </p:spPr>
        <p:txBody>
          <a:bodyPr anchorCtr="0" anchor="b" bIns="68575" lIns="68575" spcFirstLastPara="1" rIns="68575" wrap="square" tIns="68575">
            <a:noAutofit/>
          </a:bodyPr>
          <a:lstStyle/>
          <a:p>
            <a:pPr indent="0" lvl="0" marL="0" rtl="0" algn="ctr">
              <a:spcBef>
                <a:spcPts val="0"/>
              </a:spcBef>
              <a:spcAft>
                <a:spcPts val="0"/>
              </a:spcAft>
              <a:buNone/>
            </a:pPr>
            <a:r>
              <a:rPr b="1" lang="en" sz="1200">
                <a:solidFill>
                  <a:srgbClr val="EE0000"/>
                </a:solidFill>
                <a:latin typeface="Red Hat Display"/>
                <a:ea typeface="Red Hat Display"/>
                <a:cs typeface="Red Hat Display"/>
                <a:sym typeface="Red Hat Display"/>
              </a:rPr>
              <a:t>SVirt Security</a:t>
            </a:r>
            <a:endParaRPr b="1" sz="1200">
              <a:solidFill>
                <a:srgbClr val="EE0000"/>
              </a:solidFill>
              <a:latin typeface="Red Hat Display"/>
              <a:ea typeface="Red Hat Display"/>
              <a:cs typeface="Red Hat Display"/>
              <a:sym typeface="Red Hat Display"/>
            </a:endParaRPr>
          </a:p>
        </p:txBody>
      </p:sp>
      <p:sp>
        <p:nvSpPr>
          <p:cNvPr id="2452" name="Google Shape;2452;p211"/>
          <p:cNvSpPr/>
          <p:nvPr/>
        </p:nvSpPr>
        <p:spPr>
          <a:xfrm>
            <a:off x="6516947" y="2772220"/>
            <a:ext cx="1671900" cy="1586100"/>
          </a:xfrm>
          <a:prstGeom prst="rect">
            <a:avLst/>
          </a:prstGeom>
          <a:noFill/>
          <a:ln cap="flat" cmpd="sng" w="19050">
            <a:solidFill>
              <a:srgbClr val="EE0000"/>
            </a:solidFill>
            <a:prstDash val="solid"/>
            <a:round/>
            <a:headEnd len="sm" w="sm" type="none"/>
            <a:tailEnd len="sm" w="sm" type="none"/>
          </a:ln>
        </p:spPr>
        <p:txBody>
          <a:bodyPr anchorCtr="0" anchor="b" bIns="68575" lIns="68575" spcFirstLastPara="1" rIns="68575" wrap="square" tIns="68575">
            <a:noAutofit/>
          </a:bodyPr>
          <a:lstStyle/>
          <a:p>
            <a:pPr indent="0" lvl="0" marL="0" rtl="0" algn="ctr">
              <a:spcBef>
                <a:spcPts val="0"/>
              </a:spcBef>
              <a:spcAft>
                <a:spcPts val="0"/>
              </a:spcAft>
              <a:buNone/>
            </a:pPr>
            <a:r>
              <a:rPr b="1" lang="en" sz="1200">
                <a:solidFill>
                  <a:srgbClr val="EE0000"/>
                </a:solidFill>
                <a:latin typeface="Red Hat Display"/>
                <a:ea typeface="Red Hat Display"/>
                <a:cs typeface="Red Hat Display"/>
                <a:sym typeface="Red Hat Display"/>
              </a:rPr>
              <a:t>SVirt Security</a:t>
            </a:r>
            <a:endParaRPr b="1" sz="1200">
              <a:solidFill>
                <a:srgbClr val="EE0000"/>
              </a:solidFill>
              <a:latin typeface="Red Hat Display"/>
              <a:ea typeface="Red Hat Display"/>
              <a:cs typeface="Red Hat Display"/>
              <a:sym typeface="Red Hat Display"/>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21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458" name="Google Shape;2458;p212"/>
          <p:cNvSpPr txBox="1"/>
          <p:nvPr>
            <p:ph type="title"/>
          </p:nvPr>
        </p:nvSpPr>
        <p:spPr>
          <a:xfrm>
            <a:off x="1314450" y="709500"/>
            <a:ext cx="65151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Using VMs and containers together</a:t>
            </a:r>
            <a:endParaRPr sz="2700"/>
          </a:p>
        </p:txBody>
      </p:sp>
      <p:sp>
        <p:nvSpPr>
          <p:cNvPr id="2459" name="Google Shape;2459;p21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60" name="Google Shape;2460;p212"/>
          <p:cNvSpPr txBox="1"/>
          <p:nvPr/>
        </p:nvSpPr>
        <p:spPr>
          <a:xfrm>
            <a:off x="335813" y="1321725"/>
            <a:ext cx="3861600" cy="31470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Virtual Machines connected to pod networks are accessible using standard Kubernetes methods: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Service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Route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Ingress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Network policies apply to VM pods the same as application pods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VM-to-pod, and vice-versa, communication happens over SDN or ingress depending on network connectivity</a:t>
            </a:r>
            <a:endParaRPr sz="1400">
              <a:solidFill>
                <a:schemeClr val="dk1"/>
              </a:solidFill>
              <a:latin typeface="Red Hat Display"/>
              <a:ea typeface="Red Hat Display"/>
              <a:cs typeface="Red Hat Display"/>
              <a:sym typeface="Red Hat Display"/>
            </a:endParaRPr>
          </a:p>
        </p:txBody>
      </p:sp>
      <p:pic>
        <p:nvPicPr>
          <p:cNvPr id="2461" name="Google Shape;2461;p212"/>
          <p:cNvPicPr preferRelativeResize="0"/>
          <p:nvPr/>
        </p:nvPicPr>
        <p:blipFill>
          <a:blip r:embed="rId3">
            <a:alphaModFix/>
          </a:blip>
          <a:stretch>
            <a:fillRect/>
          </a:stretch>
        </p:blipFill>
        <p:spPr>
          <a:xfrm>
            <a:off x="4311788" y="1406063"/>
            <a:ext cx="4145359" cy="310680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1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467" name="Google Shape;2467;p213"/>
          <p:cNvSpPr txBox="1"/>
          <p:nvPr>
            <p:ph type="title"/>
          </p:nvPr>
        </p:nvSpPr>
        <p:spPr>
          <a:xfrm>
            <a:off x="1314450" y="709500"/>
            <a:ext cx="6515100" cy="612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Virtual Machine Management</a:t>
            </a:r>
            <a:endParaRPr sz="2700"/>
          </a:p>
        </p:txBody>
      </p:sp>
      <p:sp>
        <p:nvSpPr>
          <p:cNvPr id="2468" name="Google Shape;2468;p2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69" name="Google Shape;2469;p213"/>
          <p:cNvSpPr txBox="1"/>
          <p:nvPr/>
        </p:nvSpPr>
        <p:spPr>
          <a:xfrm>
            <a:off x="335831" y="1321725"/>
            <a:ext cx="3292500" cy="33054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Create, modify, and destroy virtual machines, and their resources, using the OpenShift web interface or CLI</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Use the </a:t>
            </a:r>
            <a:r>
              <a:rPr lang="en" sz="1400">
                <a:solidFill>
                  <a:schemeClr val="dk1"/>
                </a:solidFill>
                <a:latin typeface="Consolas"/>
                <a:ea typeface="Consolas"/>
                <a:cs typeface="Consolas"/>
                <a:sym typeface="Consolas"/>
              </a:rPr>
              <a:t>virtctl</a:t>
            </a:r>
            <a:r>
              <a:rPr lang="en" sz="1400">
                <a:solidFill>
                  <a:schemeClr val="dk1"/>
                </a:solidFill>
                <a:latin typeface="Red Hat Display"/>
                <a:ea typeface="Red Hat Display"/>
                <a:cs typeface="Red Hat Display"/>
                <a:sym typeface="Red Hat Display"/>
              </a:rPr>
              <a:t> command to simplify virtual machine interaction from the CLI</a:t>
            </a:r>
            <a:endParaRPr sz="1400">
              <a:solidFill>
                <a:schemeClr val="dk1"/>
              </a:solidFill>
              <a:latin typeface="Red Hat Display"/>
              <a:ea typeface="Red Hat Display"/>
              <a:cs typeface="Red Hat Display"/>
              <a:sym typeface="Red Hat Display"/>
            </a:endParaRPr>
          </a:p>
        </p:txBody>
      </p:sp>
      <p:pic>
        <p:nvPicPr>
          <p:cNvPr id="2470" name="Google Shape;2470;p213"/>
          <p:cNvPicPr preferRelativeResize="0"/>
          <p:nvPr/>
        </p:nvPicPr>
        <p:blipFill>
          <a:blip r:embed="rId3">
            <a:alphaModFix/>
          </a:blip>
          <a:stretch>
            <a:fillRect/>
          </a:stretch>
        </p:blipFill>
        <p:spPr>
          <a:xfrm>
            <a:off x="3682406" y="1435350"/>
            <a:ext cx="5237006" cy="299409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214"/>
          <p:cNvSpPr txBox="1"/>
          <p:nvPr>
            <p:ph type="title"/>
          </p:nvPr>
        </p:nvSpPr>
        <p:spPr>
          <a:xfrm>
            <a:off x="1640828" y="630397"/>
            <a:ext cx="5862300" cy="31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300"/>
              <a:t>Modernize existing virtual machine workloads</a:t>
            </a:r>
            <a:endParaRPr sz="2300"/>
          </a:p>
        </p:txBody>
      </p:sp>
      <p:sp>
        <p:nvSpPr>
          <p:cNvPr id="2476" name="Google Shape;2476;p214"/>
          <p:cNvSpPr txBox="1"/>
          <p:nvPr>
            <p:ph idx="12" type="sldNum"/>
          </p:nvPr>
        </p:nvSpPr>
        <p:spPr>
          <a:xfrm>
            <a:off x="46111" y="34703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77" name="Google Shape;2477;p214"/>
          <p:cNvSpPr txBox="1"/>
          <p:nvPr>
            <p:ph idx="5" type="subTitle"/>
          </p:nvPr>
        </p:nvSpPr>
        <p:spPr>
          <a:xfrm>
            <a:off x="933750" y="941500"/>
            <a:ext cx="7276500" cy="1641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Supports VMware &amp; Red Hat Virtualization (now), Red Hat OpenStack Platform (later)</a:t>
            </a:r>
            <a:endParaRPr/>
          </a:p>
        </p:txBody>
      </p:sp>
      <p:pic>
        <p:nvPicPr>
          <p:cNvPr id="2478" name="Google Shape;2478;p214"/>
          <p:cNvPicPr preferRelativeResize="0"/>
          <p:nvPr/>
        </p:nvPicPr>
        <p:blipFill rotWithShape="1">
          <a:blip r:embed="rId3">
            <a:alphaModFix/>
          </a:blip>
          <a:srcRect b="11723" l="0" r="37616" t="0"/>
          <a:stretch/>
        </p:blipFill>
        <p:spPr>
          <a:xfrm>
            <a:off x="372881" y="1594856"/>
            <a:ext cx="4519032" cy="2849062"/>
          </a:xfrm>
          <a:prstGeom prst="rect">
            <a:avLst/>
          </a:prstGeom>
          <a:noFill/>
          <a:ln>
            <a:noFill/>
          </a:ln>
        </p:spPr>
      </p:pic>
      <p:sp>
        <p:nvSpPr>
          <p:cNvPr id="2479" name="Google Shape;2479;p214"/>
          <p:cNvSpPr txBox="1"/>
          <p:nvPr>
            <p:ph idx="3" type="body"/>
          </p:nvPr>
        </p:nvSpPr>
        <p:spPr>
          <a:xfrm>
            <a:off x="5119969" y="1718381"/>
            <a:ext cx="3703200" cy="2795400"/>
          </a:xfrm>
          <a:prstGeom prst="rect">
            <a:avLst/>
          </a:prstGeom>
        </p:spPr>
        <p:txBody>
          <a:bodyPr anchorCtr="0" anchor="t" bIns="0" lIns="0" spcFirstLastPara="1" rIns="0" wrap="square" tIns="0">
            <a:noAutofit/>
          </a:bodyPr>
          <a:lstStyle/>
          <a:p>
            <a:pPr indent="-247650" lvl="0" marL="342900" rtl="0" algn="l">
              <a:spcBef>
                <a:spcPts val="800"/>
              </a:spcBef>
              <a:spcAft>
                <a:spcPts val="0"/>
              </a:spcAft>
              <a:buSzPts val="1300"/>
              <a:buAutoNum type="arabicPeriod"/>
            </a:pPr>
            <a:r>
              <a:rPr lang="en" sz="1300"/>
              <a:t>Run Red Hat Migration Analytics from cloud.redhat.com to select best candidates for import to OpenShift</a:t>
            </a:r>
            <a:endParaRPr sz="1300"/>
          </a:p>
          <a:p>
            <a:pPr indent="-247650" lvl="0" marL="342900" rtl="0" algn="l">
              <a:spcBef>
                <a:spcPts val="0"/>
              </a:spcBef>
              <a:spcAft>
                <a:spcPts val="0"/>
              </a:spcAft>
              <a:buSzPts val="1300"/>
              <a:buAutoNum type="arabicPeriod"/>
            </a:pPr>
            <a:r>
              <a:rPr lang="en" sz="1300"/>
              <a:t>For single VMs, run the Import Virtual Machine workflow from OpenShift</a:t>
            </a:r>
            <a:endParaRPr sz="1300"/>
          </a:p>
          <a:p>
            <a:pPr indent="-247650" lvl="0" marL="342900" rtl="0" algn="l">
              <a:spcBef>
                <a:spcPts val="0"/>
              </a:spcBef>
              <a:spcAft>
                <a:spcPts val="0"/>
              </a:spcAft>
              <a:buSzPts val="1300"/>
              <a:buAutoNum type="arabicPeriod"/>
            </a:pPr>
            <a:r>
              <a:rPr lang="en" sz="1300"/>
              <a:t>For multiple VMs, leverage the Red Hat Migration tool for batch import</a:t>
            </a:r>
            <a:r>
              <a:rPr lang="en" sz="1300"/>
              <a:t> (longer term)</a:t>
            </a:r>
            <a:endParaRPr sz="1300"/>
          </a:p>
          <a:p>
            <a:pPr indent="-247650" lvl="0" marL="342900" rtl="0" algn="l">
              <a:spcBef>
                <a:spcPts val="0"/>
              </a:spcBef>
              <a:spcAft>
                <a:spcPts val="0"/>
              </a:spcAft>
              <a:buSzPts val="1300"/>
              <a:buAutoNum type="arabicPeriod"/>
            </a:pPr>
            <a:r>
              <a:rPr lang="en" sz="1300"/>
              <a:t>Import as a single VM or create a template for multiple ones</a:t>
            </a:r>
            <a:endParaRPr sz="13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2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485" name="Google Shape;2485;p215"/>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OpenShift Security</a:t>
            </a:r>
            <a:endParaRPr/>
          </a:p>
        </p:txBody>
      </p:sp>
      <p:sp>
        <p:nvSpPr>
          <p:cNvPr id="2486" name="Google Shape;2486;p21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2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rgbClr val="000000"/>
                </a:solidFill>
              </a:rPr>
              <a:t>Comprehensive features</a:t>
            </a:r>
            <a:endParaRPr>
              <a:solidFill>
                <a:srgbClr val="000000"/>
              </a:solidFill>
            </a:endParaRPr>
          </a:p>
        </p:txBody>
      </p:sp>
      <p:sp>
        <p:nvSpPr>
          <p:cNvPr id="2492" name="Google Shape;2492;p21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493" name="Google Shape;2493;p216"/>
          <p:cNvSpPr/>
          <p:nvPr/>
        </p:nvSpPr>
        <p:spPr>
          <a:xfrm>
            <a:off x="3733975" y="112407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Content</a:t>
            </a:r>
            <a:endParaRPr>
              <a:solidFill>
                <a:srgbClr val="FFFFFF"/>
              </a:solidFill>
              <a:latin typeface="Overpass"/>
              <a:ea typeface="Overpass"/>
              <a:cs typeface="Overpass"/>
              <a:sym typeface="Overpass"/>
            </a:endParaRPr>
          </a:p>
        </p:txBody>
      </p:sp>
      <p:sp>
        <p:nvSpPr>
          <p:cNvPr id="2494" name="Google Shape;2494;p216"/>
          <p:cNvSpPr/>
          <p:nvPr/>
        </p:nvSpPr>
        <p:spPr>
          <a:xfrm>
            <a:off x="3734050" y="161592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Registry</a:t>
            </a:r>
            <a:endParaRPr>
              <a:solidFill>
                <a:srgbClr val="FFFFFF"/>
              </a:solidFill>
              <a:latin typeface="Overpass"/>
              <a:ea typeface="Overpass"/>
              <a:cs typeface="Overpass"/>
              <a:sym typeface="Overpass"/>
            </a:endParaRPr>
          </a:p>
        </p:txBody>
      </p:sp>
      <p:sp>
        <p:nvSpPr>
          <p:cNvPr id="2495" name="Google Shape;2495;p216"/>
          <p:cNvSpPr/>
          <p:nvPr/>
        </p:nvSpPr>
        <p:spPr>
          <a:xfrm>
            <a:off x="6355825" y="11240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CI/CD Pipeline</a:t>
            </a:r>
            <a:endParaRPr>
              <a:solidFill>
                <a:srgbClr val="FFFFFF"/>
              </a:solidFill>
              <a:latin typeface="Overpass"/>
              <a:ea typeface="Overpass"/>
              <a:cs typeface="Overpass"/>
              <a:sym typeface="Overpass"/>
            </a:endParaRPr>
          </a:p>
        </p:txBody>
      </p:sp>
      <p:sp>
        <p:nvSpPr>
          <p:cNvPr id="2496" name="Google Shape;2496;p216"/>
          <p:cNvSpPr/>
          <p:nvPr/>
        </p:nvSpPr>
        <p:spPr>
          <a:xfrm>
            <a:off x="6355825" y="16281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Deployment Policies</a:t>
            </a:r>
            <a:endParaRPr>
              <a:solidFill>
                <a:srgbClr val="FFFFFF"/>
              </a:solidFill>
              <a:latin typeface="Overpass"/>
              <a:ea typeface="Overpass"/>
              <a:cs typeface="Overpass"/>
              <a:sym typeface="Overpass"/>
            </a:endParaRPr>
          </a:p>
        </p:txBody>
      </p:sp>
      <p:sp>
        <p:nvSpPr>
          <p:cNvPr id="2497" name="Google Shape;2497;p216"/>
          <p:cNvSpPr/>
          <p:nvPr/>
        </p:nvSpPr>
        <p:spPr>
          <a:xfrm>
            <a:off x="3734050" y="4119075"/>
            <a:ext cx="5193000" cy="456900"/>
          </a:xfrm>
          <a:prstGeom prst="rect">
            <a:avLst/>
          </a:prstGeom>
          <a:solidFill>
            <a:srgbClr val="003E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Security Ecosystem</a:t>
            </a:r>
            <a:endParaRPr>
              <a:solidFill>
                <a:srgbClr val="FFFFFF"/>
              </a:solidFill>
              <a:latin typeface="Overpass"/>
              <a:ea typeface="Overpass"/>
              <a:cs typeface="Overpass"/>
              <a:sym typeface="Overpass"/>
            </a:endParaRPr>
          </a:p>
        </p:txBody>
      </p:sp>
      <p:sp>
        <p:nvSpPr>
          <p:cNvPr id="2498" name="Google Shape;2498;p216"/>
          <p:cNvSpPr txBox="1"/>
          <p:nvPr/>
        </p:nvSpPr>
        <p:spPr>
          <a:xfrm>
            <a:off x="1727250" y="1576975"/>
            <a:ext cx="19950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CONTROL</a:t>
            </a:r>
            <a:br>
              <a:rPr b="1" lang="en" sz="2400">
                <a:latin typeface="Overpass"/>
                <a:ea typeface="Overpass"/>
                <a:cs typeface="Overpass"/>
                <a:sym typeface="Overpass"/>
              </a:rPr>
            </a:br>
            <a:r>
              <a:rPr lang="en" sz="1800">
                <a:latin typeface="Overpass"/>
                <a:ea typeface="Overpass"/>
                <a:cs typeface="Overpass"/>
                <a:sym typeface="Overpass"/>
              </a:rPr>
              <a:t>Application Security</a:t>
            </a:r>
            <a:endParaRPr sz="1800">
              <a:latin typeface="Overpass"/>
              <a:ea typeface="Overpass"/>
              <a:cs typeface="Overpass"/>
              <a:sym typeface="Overpass"/>
            </a:endParaRPr>
          </a:p>
        </p:txBody>
      </p:sp>
      <p:sp>
        <p:nvSpPr>
          <p:cNvPr id="2499" name="Google Shape;2499;p216"/>
          <p:cNvSpPr txBox="1"/>
          <p:nvPr/>
        </p:nvSpPr>
        <p:spPr>
          <a:xfrm>
            <a:off x="1899000" y="2816130"/>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DEFEND</a:t>
            </a:r>
            <a:br>
              <a:rPr b="1" lang="en" sz="2400">
                <a:latin typeface="Overpass"/>
                <a:ea typeface="Overpass"/>
                <a:cs typeface="Overpass"/>
                <a:sym typeface="Overpass"/>
              </a:rPr>
            </a:br>
            <a:r>
              <a:rPr lang="en" sz="1800">
                <a:latin typeface="Overpass"/>
                <a:ea typeface="Overpass"/>
                <a:cs typeface="Overpass"/>
                <a:sym typeface="Overpass"/>
              </a:rPr>
              <a:t>Infrastructure</a:t>
            </a:r>
            <a:endParaRPr sz="1800">
              <a:solidFill>
                <a:srgbClr val="000000"/>
              </a:solidFill>
              <a:latin typeface="Overpass"/>
              <a:ea typeface="Overpass"/>
              <a:cs typeface="Overpass"/>
              <a:sym typeface="Overpass"/>
            </a:endParaRPr>
          </a:p>
        </p:txBody>
      </p:sp>
      <p:sp>
        <p:nvSpPr>
          <p:cNvPr id="2500" name="Google Shape;2500;p216"/>
          <p:cNvSpPr txBox="1"/>
          <p:nvPr/>
        </p:nvSpPr>
        <p:spPr>
          <a:xfrm>
            <a:off x="1899000" y="3973375"/>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EXTEND</a:t>
            </a:r>
            <a:endParaRPr b="1" sz="2400">
              <a:solidFill>
                <a:srgbClr val="000000"/>
              </a:solidFill>
              <a:latin typeface="Overpass"/>
              <a:ea typeface="Overpass"/>
              <a:cs typeface="Overpass"/>
              <a:sym typeface="Overpass"/>
            </a:endParaRPr>
          </a:p>
        </p:txBody>
      </p:sp>
      <p:pic>
        <p:nvPicPr>
          <p:cNvPr descr="Icon_RH_Objects_Shield_Rotating_RGB_Flat.png" id="2501" name="Google Shape;2501;p216"/>
          <p:cNvPicPr preferRelativeResize="0"/>
          <p:nvPr/>
        </p:nvPicPr>
        <p:blipFill>
          <a:blip r:embed="rId3">
            <a:alphaModFix/>
          </a:blip>
          <a:stretch>
            <a:fillRect/>
          </a:stretch>
        </p:blipFill>
        <p:spPr>
          <a:xfrm>
            <a:off x="608446" y="2603213"/>
            <a:ext cx="970240" cy="794425"/>
          </a:xfrm>
          <a:prstGeom prst="rect">
            <a:avLst/>
          </a:prstGeom>
          <a:noFill/>
          <a:ln>
            <a:noFill/>
          </a:ln>
        </p:spPr>
      </p:pic>
      <p:pic>
        <p:nvPicPr>
          <p:cNvPr descr="Icon_RH_Object_Tools_RGB_Flat.png" id="2502" name="Google Shape;2502;p216"/>
          <p:cNvPicPr preferRelativeResize="0"/>
          <p:nvPr/>
        </p:nvPicPr>
        <p:blipFill>
          <a:blip r:embed="rId4">
            <a:alphaModFix/>
          </a:blip>
          <a:stretch>
            <a:fillRect/>
          </a:stretch>
        </p:blipFill>
        <p:spPr>
          <a:xfrm>
            <a:off x="673325" y="3860748"/>
            <a:ext cx="840475" cy="821127"/>
          </a:xfrm>
          <a:prstGeom prst="rect">
            <a:avLst/>
          </a:prstGeom>
          <a:noFill/>
          <a:ln>
            <a:noFill/>
          </a:ln>
        </p:spPr>
      </p:pic>
      <p:pic>
        <p:nvPicPr>
          <p:cNvPr descr="Icon_RH_Object_Padlock-Locked_RGB_Flat.png" id="2503" name="Google Shape;2503;p216"/>
          <p:cNvPicPr preferRelativeResize="0"/>
          <p:nvPr/>
        </p:nvPicPr>
        <p:blipFill>
          <a:blip r:embed="rId5">
            <a:alphaModFix/>
          </a:blip>
          <a:stretch>
            <a:fillRect/>
          </a:stretch>
        </p:blipFill>
        <p:spPr>
          <a:xfrm>
            <a:off x="699661" y="1036738"/>
            <a:ext cx="787800" cy="1027162"/>
          </a:xfrm>
          <a:prstGeom prst="rect">
            <a:avLst/>
          </a:prstGeom>
          <a:noFill/>
          <a:ln>
            <a:noFill/>
          </a:ln>
        </p:spPr>
      </p:pic>
      <p:grpSp>
        <p:nvGrpSpPr>
          <p:cNvPr id="2504" name="Google Shape;2504;p216"/>
          <p:cNvGrpSpPr/>
          <p:nvPr/>
        </p:nvGrpSpPr>
        <p:grpSpPr>
          <a:xfrm>
            <a:off x="3722250" y="2320750"/>
            <a:ext cx="5204875" cy="1486450"/>
            <a:chOff x="3722250" y="2015950"/>
            <a:chExt cx="5204875" cy="1486450"/>
          </a:xfrm>
        </p:grpSpPr>
        <p:sp>
          <p:nvSpPr>
            <p:cNvPr id="2505" name="Google Shape;2505;p216"/>
            <p:cNvSpPr/>
            <p:nvPr/>
          </p:nvSpPr>
          <p:spPr>
            <a:xfrm>
              <a:off x="6365125" y="20233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Host Multi-tenancy</a:t>
              </a:r>
              <a:endParaRPr>
                <a:solidFill>
                  <a:srgbClr val="FFFFFF"/>
                </a:solidFill>
                <a:latin typeface="Overpass"/>
                <a:ea typeface="Overpass"/>
                <a:cs typeface="Overpass"/>
                <a:sym typeface="Overpass"/>
              </a:endParaRPr>
            </a:p>
          </p:txBody>
        </p:sp>
        <p:sp>
          <p:nvSpPr>
            <p:cNvPr id="2506" name="Google Shape;2506;p216"/>
            <p:cNvSpPr/>
            <p:nvPr/>
          </p:nvSpPr>
          <p:spPr>
            <a:xfrm>
              <a:off x="3722250" y="201595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Platform</a:t>
              </a:r>
              <a:endParaRPr>
                <a:solidFill>
                  <a:srgbClr val="FFFFFF"/>
                </a:solidFill>
                <a:latin typeface="Overpass"/>
                <a:ea typeface="Overpass"/>
                <a:cs typeface="Overpass"/>
                <a:sym typeface="Overpass"/>
              </a:endParaRPr>
            </a:p>
          </p:txBody>
        </p:sp>
        <p:sp>
          <p:nvSpPr>
            <p:cNvPr id="2507" name="Google Shape;2507;p216"/>
            <p:cNvSpPr/>
            <p:nvPr/>
          </p:nvSpPr>
          <p:spPr>
            <a:xfrm>
              <a:off x="3722250" y="2530725"/>
              <a:ext cx="25737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Network Isolation</a:t>
              </a:r>
              <a:endParaRPr>
                <a:solidFill>
                  <a:srgbClr val="FFFFFF"/>
                </a:solidFill>
                <a:latin typeface="Overpass"/>
                <a:ea typeface="Overpass"/>
                <a:cs typeface="Overpass"/>
                <a:sym typeface="Overpass"/>
              </a:endParaRPr>
            </a:p>
          </p:txBody>
        </p:sp>
        <p:sp>
          <p:nvSpPr>
            <p:cNvPr id="2508" name="Google Shape;2508;p216"/>
            <p:cNvSpPr/>
            <p:nvPr/>
          </p:nvSpPr>
          <p:spPr>
            <a:xfrm>
              <a:off x="6365125" y="25344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Storage</a:t>
              </a:r>
              <a:endParaRPr>
                <a:solidFill>
                  <a:srgbClr val="FFFFFF"/>
                </a:solidFill>
                <a:latin typeface="Overpass"/>
                <a:ea typeface="Overpass"/>
                <a:cs typeface="Overpass"/>
                <a:sym typeface="Overpass"/>
              </a:endParaRPr>
            </a:p>
          </p:txBody>
        </p:sp>
        <p:sp>
          <p:nvSpPr>
            <p:cNvPr id="2509" name="Google Shape;2509;p216"/>
            <p:cNvSpPr/>
            <p:nvPr/>
          </p:nvSpPr>
          <p:spPr>
            <a:xfrm>
              <a:off x="3722250"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Audit &amp; Logging</a:t>
              </a:r>
              <a:endParaRPr>
                <a:solidFill>
                  <a:srgbClr val="FFFFFF"/>
                </a:solidFill>
                <a:latin typeface="Overpass"/>
                <a:ea typeface="Overpass"/>
                <a:cs typeface="Overpass"/>
                <a:sym typeface="Overpass"/>
              </a:endParaRPr>
            </a:p>
          </p:txBody>
        </p:sp>
        <p:sp>
          <p:nvSpPr>
            <p:cNvPr id="2510" name="Google Shape;2510;p216"/>
            <p:cNvSpPr/>
            <p:nvPr/>
          </p:nvSpPr>
          <p:spPr>
            <a:xfrm>
              <a:off x="6365125"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API Management</a:t>
              </a:r>
              <a:endParaRPr>
                <a:solidFill>
                  <a:srgbClr val="FFFFFF"/>
                </a:solidFill>
                <a:latin typeface="Overpass"/>
                <a:ea typeface="Overpass"/>
                <a:cs typeface="Overpass"/>
                <a:sym typeface="Overpass"/>
              </a:endParaRPr>
            </a:p>
          </p:txBody>
        </p:sp>
      </p:grpSp>
      <p:sp>
        <p:nvSpPr>
          <p:cNvPr id="2511" name="Google Shape;2511;p216"/>
          <p:cNvSpPr txBox="1"/>
          <p:nvPr>
            <p:ph idx="12" type="sldNum"/>
          </p:nvPr>
        </p:nvSpPr>
        <p:spPr>
          <a:xfrm>
            <a:off x="64008" y="4626864"/>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2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17" name="Google Shape;2517;p21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Extended Depth of Protection</a:t>
            </a:r>
            <a:endParaRPr/>
          </a:p>
        </p:txBody>
      </p:sp>
      <p:sp>
        <p:nvSpPr>
          <p:cNvPr id="2518" name="Google Shape;2518;p2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519" name="Google Shape;2519;p217"/>
          <p:cNvSpPr/>
          <p:nvPr/>
        </p:nvSpPr>
        <p:spPr>
          <a:xfrm>
            <a:off x="4878388" y="2104775"/>
            <a:ext cx="1540200" cy="154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r">
              <a:spcBef>
                <a:spcPts val="0"/>
              </a:spcBef>
              <a:spcAft>
                <a:spcPts val="0"/>
              </a:spcAft>
              <a:buNone/>
            </a:pPr>
            <a:r>
              <a:rPr lang="en" sz="1000"/>
              <a:t>Pod</a:t>
            </a:r>
            <a:br>
              <a:rPr lang="en" sz="1000"/>
            </a:br>
            <a:r>
              <a:rPr lang="en" sz="1000"/>
              <a:t>Security</a:t>
            </a:r>
            <a:br>
              <a:rPr lang="en" sz="1000"/>
            </a:br>
            <a:r>
              <a:rPr lang="en" sz="1000"/>
              <a:t>Preset</a:t>
            </a:r>
            <a:br>
              <a:rPr lang="en" sz="1000"/>
            </a:br>
            <a:r>
              <a:rPr lang="en" sz="1000"/>
              <a:t>(PSP)</a:t>
            </a:r>
            <a:endParaRPr sz="1000"/>
          </a:p>
        </p:txBody>
      </p:sp>
      <p:sp>
        <p:nvSpPr>
          <p:cNvPr id="2520" name="Google Shape;2520;p217"/>
          <p:cNvSpPr/>
          <p:nvPr/>
        </p:nvSpPr>
        <p:spPr>
          <a:xfrm>
            <a:off x="2725413" y="1414625"/>
            <a:ext cx="2920500" cy="2920500"/>
          </a:xfrm>
          <a:prstGeom prst="ellipse">
            <a:avLst/>
          </a:prstGeom>
          <a:solidFill>
            <a:srgbClr val="D9EAD3"/>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Security</a:t>
            </a:r>
            <a:br>
              <a:rPr lang="en"/>
            </a:br>
            <a:r>
              <a:rPr lang="en"/>
              <a:t>Context</a:t>
            </a:r>
            <a:br>
              <a:rPr lang="en"/>
            </a:br>
            <a:r>
              <a:rPr lang="en"/>
              <a:t>Constraint</a:t>
            </a:r>
            <a:br>
              <a:rPr lang="en"/>
            </a:br>
            <a:r>
              <a:rPr lang="en"/>
              <a:t>(SCC)</a:t>
            </a:r>
            <a:endParaRPr/>
          </a:p>
        </p:txBody>
      </p:sp>
      <p:cxnSp>
        <p:nvCxnSpPr>
          <p:cNvPr id="2521" name="Google Shape;2521;p217"/>
          <p:cNvCxnSpPr/>
          <p:nvPr/>
        </p:nvCxnSpPr>
        <p:spPr>
          <a:xfrm>
            <a:off x="2724900" y="1289600"/>
            <a:ext cx="3694200" cy="0"/>
          </a:xfrm>
          <a:prstGeom prst="straightConnector1">
            <a:avLst/>
          </a:prstGeom>
          <a:noFill/>
          <a:ln cap="flat" cmpd="sng" w="9525">
            <a:solidFill>
              <a:schemeClr val="dk2"/>
            </a:solidFill>
            <a:prstDash val="solid"/>
            <a:round/>
            <a:headEnd len="med" w="med" type="none"/>
            <a:tailEnd len="med" w="med" type="triangle"/>
          </a:ln>
        </p:spPr>
      </p:cxnSp>
      <p:cxnSp>
        <p:nvCxnSpPr>
          <p:cNvPr id="2522" name="Google Shape;2522;p217"/>
          <p:cNvCxnSpPr/>
          <p:nvPr/>
        </p:nvCxnSpPr>
        <p:spPr>
          <a:xfrm rot="10800000">
            <a:off x="6778075" y="1424200"/>
            <a:ext cx="0" cy="2920500"/>
          </a:xfrm>
          <a:prstGeom prst="straightConnector1">
            <a:avLst/>
          </a:prstGeom>
          <a:noFill/>
          <a:ln cap="flat" cmpd="sng" w="9525">
            <a:solidFill>
              <a:schemeClr val="dk2"/>
            </a:solidFill>
            <a:prstDash val="solid"/>
            <a:round/>
            <a:headEnd len="med" w="med" type="none"/>
            <a:tailEnd len="med" w="med" type="triangle"/>
          </a:ln>
        </p:spPr>
      </p:cxnSp>
      <p:sp>
        <p:nvSpPr>
          <p:cNvPr id="2523" name="Google Shape;2523;p217"/>
          <p:cNvSpPr txBox="1"/>
          <p:nvPr/>
        </p:nvSpPr>
        <p:spPr>
          <a:xfrm>
            <a:off x="926400" y="1164231"/>
            <a:ext cx="17985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Feature Transfer (upstream)</a:t>
            </a:r>
            <a:endParaRPr sz="1000">
              <a:latin typeface="Overpass Light"/>
              <a:ea typeface="Overpass Light"/>
              <a:cs typeface="Overpass Light"/>
              <a:sym typeface="Overpass Light"/>
            </a:endParaRPr>
          </a:p>
        </p:txBody>
      </p:sp>
      <p:sp>
        <p:nvSpPr>
          <p:cNvPr id="2524" name="Google Shape;2524;p217"/>
          <p:cNvSpPr txBox="1"/>
          <p:nvPr/>
        </p:nvSpPr>
        <p:spPr>
          <a:xfrm>
            <a:off x="5878825" y="4344706"/>
            <a:ext cx="17985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Feature Development (joint)</a:t>
            </a:r>
            <a:endParaRPr sz="1000">
              <a:latin typeface="Overpass Light"/>
              <a:ea typeface="Overpass Light"/>
              <a:cs typeface="Overpass Light"/>
              <a:sym typeface="Overpass Light"/>
            </a:endParaRPr>
          </a:p>
        </p:txBody>
      </p:sp>
      <p:pic>
        <p:nvPicPr>
          <p:cNvPr id="2525" name="Google Shape;2525;p217"/>
          <p:cNvPicPr preferRelativeResize="0"/>
          <p:nvPr/>
        </p:nvPicPr>
        <p:blipFill rotWithShape="1">
          <a:blip r:embed="rId3">
            <a:alphaModFix/>
          </a:blip>
          <a:srcRect b="0" l="0" r="77534" t="0"/>
          <a:stretch/>
        </p:blipFill>
        <p:spPr>
          <a:xfrm>
            <a:off x="5645925" y="3197962"/>
            <a:ext cx="343496" cy="329184"/>
          </a:xfrm>
          <a:prstGeom prst="rect">
            <a:avLst/>
          </a:prstGeom>
          <a:noFill/>
          <a:ln>
            <a:noFill/>
          </a:ln>
        </p:spPr>
      </p:pic>
      <p:pic>
        <p:nvPicPr>
          <p:cNvPr id="2526" name="Google Shape;2526;p217"/>
          <p:cNvPicPr preferRelativeResize="0"/>
          <p:nvPr/>
        </p:nvPicPr>
        <p:blipFill rotWithShape="1">
          <a:blip r:embed="rId4">
            <a:alphaModFix/>
          </a:blip>
          <a:srcRect b="317" l="0" r="0" t="327"/>
          <a:stretch/>
        </p:blipFill>
        <p:spPr>
          <a:xfrm>
            <a:off x="3819735" y="3412738"/>
            <a:ext cx="731888" cy="171091"/>
          </a:xfrm>
          <a:prstGeom prst="rect">
            <a:avLst/>
          </a:prstGeom>
          <a:noFill/>
          <a:ln>
            <a:noFill/>
          </a:ln>
        </p:spPr>
      </p:pic>
      <p:sp>
        <p:nvSpPr>
          <p:cNvPr id="2527" name="Google Shape;2527;p217"/>
          <p:cNvSpPr/>
          <p:nvPr/>
        </p:nvSpPr>
        <p:spPr>
          <a:xfrm>
            <a:off x="4878388" y="2104775"/>
            <a:ext cx="1540200" cy="15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2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33" name="Google Shape;2533;p218"/>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Certificates and Certificate Management</a:t>
            </a:r>
            <a:endParaRPr/>
          </a:p>
        </p:txBody>
      </p:sp>
      <p:sp>
        <p:nvSpPr>
          <p:cNvPr id="2534" name="Google Shape;2534;p2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535" name="Google Shape;2535;p218"/>
          <p:cNvSpPr txBox="1"/>
          <p:nvPr/>
        </p:nvSpPr>
        <p:spPr>
          <a:xfrm>
            <a:off x="826700" y="1484075"/>
            <a:ext cx="4311300" cy="3367200"/>
          </a:xfrm>
          <a:prstGeom prst="rect">
            <a:avLst/>
          </a:prstGeom>
          <a:noFill/>
          <a:ln>
            <a:noFill/>
          </a:ln>
        </p:spPr>
        <p:txBody>
          <a:bodyPr anchorCtr="0" anchor="t" bIns="91425" lIns="91425" spcFirstLastPara="1" rIns="91425" wrap="square" tIns="91425">
            <a:noAutofit/>
          </a:bodyPr>
          <a:lstStyle/>
          <a:p>
            <a:pPr indent="-292100" lvl="0" marL="457200" rtl="0" algn="l">
              <a:spcBef>
                <a:spcPts val="600"/>
              </a:spcBef>
              <a:spcAft>
                <a:spcPts val="0"/>
              </a:spcAft>
              <a:buClr>
                <a:srgbClr val="000000"/>
              </a:buClr>
              <a:buSzPts val="1000"/>
              <a:buFont typeface="Overpass"/>
              <a:buChar char="●"/>
            </a:pPr>
            <a:r>
              <a:rPr lang="en">
                <a:latin typeface="Overpass"/>
                <a:ea typeface="Overpass"/>
                <a:cs typeface="Overpass"/>
                <a:sym typeface="Overpass"/>
              </a:rPr>
              <a:t>OpenShift provides its own internal CA</a:t>
            </a:r>
            <a:endParaRPr>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Certificates are used to provide secure </a:t>
            </a:r>
            <a:br>
              <a:rPr lang="en">
                <a:solidFill>
                  <a:srgbClr val="000000"/>
                </a:solidFill>
                <a:latin typeface="Overpass"/>
                <a:ea typeface="Overpass"/>
                <a:cs typeface="Overpass"/>
                <a:sym typeface="Overpass"/>
              </a:rPr>
            </a:br>
            <a:r>
              <a:rPr lang="en">
                <a:solidFill>
                  <a:srgbClr val="000000"/>
                </a:solidFill>
                <a:latin typeface="Overpass"/>
                <a:ea typeface="Overpass"/>
                <a:cs typeface="Overpass"/>
                <a:sym typeface="Overpass"/>
              </a:rPr>
              <a:t>connections to</a:t>
            </a:r>
            <a:endParaRPr>
              <a:solidFill>
                <a:srgbClr val="000000"/>
              </a:solidFill>
              <a:latin typeface="Overpass"/>
              <a:ea typeface="Overpass"/>
              <a:cs typeface="Overpass"/>
              <a:sym typeface="Overpass"/>
            </a:endParaRPr>
          </a:p>
          <a:p>
            <a:pPr indent="-292100" lvl="1" marL="914400" rtl="0" algn="l">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master (APIs) and nodes</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Ingress controller</a:t>
            </a:r>
            <a:r>
              <a:rPr lang="en">
                <a:solidFill>
                  <a:srgbClr val="000000"/>
                </a:solidFill>
                <a:latin typeface="Overpass"/>
                <a:ea typeface="Overpass"/>
                <a:cs typeface="Overpass"/>
                <a:sym typeface="Overpass"/>
              </a:rPr>
              <a:t> and registry</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e</a:t>
            </a:r>
            <a:r>
              <a:rPr lang="en">
                <a:solidFill>
                  <a:srgbClr val="000000"/>
                </a:solidFill>
                <a:latin typeface="Overpass"/>
                <a:ea typeface="Overpass"/>
                <a:cs typeface="Overpass"/>
                <a:sym typeface="Overpass"/>
              </a:rPr>
              <a:t>tcd</a:t>
            </a:r>
            <a:endParaRPr>
              <a:solidFill>
                <a:srgbClr val="000000"/>
              </a:solidFill>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Certificate rotation is automated</a:t>
            </a:r>
            <a:endParaRPr>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Optionally configure external endpoints to use custom certificates</a:t>
            </a:r>
            <a:endParaRPr>
              <a:latin typeface="Overpass"/>
              <a:ea typeface="Overpass"/>
              <a:cs typeface="Overpass"/>
              <a:sym typeface="Overpass"/>
            </a:endParaRPr>
          </a:p>
          <a:p>
            <a:pPr indent="0" lvl="0" marL="0" rtl="0" algn="l">
              <a:spcBef>
                <a:spcPts val="1000"/>
              </a:spcBef>
              <a:spcAft>
                <a:spcPts val="1000"/>
              </a:spcAft>
              <a:buNone/>
            </a:pPr>
            <a:r>
              <a:t/>
            </a:r>
            <a:endParaRPr>
              <a:solidFill>
                <a:srgbClr val="000000"/>
              </a:solidFill>
              <a:latin typeface="Overpass"/>
              <a:ea typeface="Overpass"/>
              <a:cs typeface="Overpass"/>
              <a:sym typeface="Overpass"/>
            </a:endParaRPr>
          </a:p>
        </p:txBody>
      </p:sp>
      <p:grpSp>
        <p:nvGrpSpPr>
          <p:cNvPr id="2536" name="Google Shape;2536;p218"/>
          <p:cNvGrpSpPr/>
          <p:nvPr/>
        </p:nvGrpSpPr>
        <p:grpSpPr>
          <a:xfrm>
            <a:off x="6379100" y="1807050"/>
            <a:ext cx="1262700" cy="332214"/>
            <a:chOff x="6379100" y="1807050"/>
            <a:chExt cx="1262700" cy="332214"/>
          </a:xfrm>
        </p:grpSpPr>
        <p:sp>
          <p:nvSpPr>
            <p:cNvPr id="2537" name="Google Shape;2537;p218"/>
            <p:cNvSpPr/>
            <p:nvPr/>
          </p:nvSpPr>
          <p:spPr>
            <a:xfrm>
              <a:off x="6379100" y="1825164"/>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MASTER</a:t>
              </a:r>
              <a:endParaRPr sz="1000">
                <a:solidFill>
                  <a:srgbClr val="FFFFFF"/>
                </a:solidFill>
                <a:latin typeface="Overpass"/>
                <a:ea typeface="Overpass"/>
                <a:cs typeface="Overpass"/>
                <a:sym typeface="Overpass"/>
              </a:endParaRPr>
            </a:p>
          </p:txBody>
        </p:sp>
        <p:grpSp>
          <p:nvGrpSpPr>
            <p:cNvPr id="2538" name="Google Shape;2538;p218"/>
            <p:cNvGrpSpPr/>
            <p:nvPr/>
          </p:nvGrpSpPr>
          <p:grpSpPr>
            <a:xfrm>
              <a:off x="6404428" y="1807050"/>
              <a:ext cx="235800" cy="314100"/>
              <a:chOff x="5642428" y="2645250"/>
              <a:chExt cx="235800" cy="314100"/>
            </a:xfrm>
          </p:grpSpPr>
          <p:pic>
            <p:nvPicPr>
              <p:cNvPr id="2539" name="Google Shape;2539;p21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540" name="Google Shape;2540;p21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541" name="Google Shape;2541;p218"/>
          <p:cNvGrpSpPr/>
          <p:nvPr/>
        </p:nvGrpSpPr>
        <p:grpSpPr>
          <a:xfrm>
            <a:off x="6379100" y="2600256"/>
            <a:ext cx="1262700" cy="345291"/>
            <a:chOff x="6379100" y="2598079"/>
            <a:chExt cx="1262700" cy="345291"/>
          </a:xfrm>
        </p:grpSpPr>
        <p:sp>
          <p:nvSpPr>
            <p:cNvPr id="2542" name="Google Shape;2542;p218"/>
            <p:cNvSpPr/>
            <p:nvPr/>
          </p:nvSpPr>
          <p:spPr>
            <a:xfrm>
              <a:off x="6379100" y="2629270"/>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NODES</a:t>
              </a:r>
              <a:endParaRPr sz="1000">
                <a:solidFill>
                  <a:srgbClr val="FFFFFF"/>
                </a:solidFill>
                <a:latin typeface="Overpass"/>
                <a:ea typeface="Overpass"/>
                <a:cs typeface="Overpass"/>
                <a:sym typeface="Overpass"/>
              </a:endParaRPr>
            </a:p>
          </p:txBody>
        </p:sp>
        <p:grpSp>
          <p:nvGrpSpPr>
            <p:cNvPr id="2543" name="Google Shape;2543;p218"/>
            <p:cNvGrpSpPr/>
            <p:nvPr/>
          </p:nvGrpSpPr>
          <p:grpSpPr>
            <a:xfrm>
              <a:off x="6404428" y="2598079"/>
              <a:ext cx="235800" cy="314100"/>
              <a:chOff x="5642428" y="2645250"/>
              <a:chExt cx="235800" cy="314100"/>
            </a:xfrm>
          </p:grpSpPr>
          <p:pic>
            <p:nvPicPr>
              <p:cNvPr id="2544" name="Google Shape;2544;p21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545" name="Google Shape;2545;p21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546" name="Google Shape;2546;p218"/>
          <p:cNvGrpSpPr/>
          <p:nvPr/>
        </p:nvGrpSpPr>
        <p:grpSpPr>
          <a:xfrm>
            <a:off x="6379100" y="3000110"/>
            <a:ext cx="1262700" cy="347483"/>
            <a:chOff x="6379100" y="3018993"/>
            <a:chExt cx="1262700" cy="347483"/>
          </a:xfrm>
        </p:grpSpPr>
        <p:sp>
          <p:nvSpPr>
            <p:cNvPr id="2547" name="Google Shape;2547;p218"/>
            <p:cNvSpPr/>
            <p:nvPr/>
          </p:nvSpPr>
          <p:spPr>
            <a:xfrm>
              <a:off x="6379100" y="3052376"/>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INGRESS CONTROLLER</a:t>
              </a:r>
              <a:endParaRPr sz="1000">
                <a:solidFill>
                  <a:srgbClr val="FFFFFF"/>
                </a:solidFill>
                <a:latin typeface="Overpass"/>
                <a:ea typeface="Overpass"/>
                <a:cs typeface="Overpass"/>
                <a:sym typeface="Overpass"/>
              </a:endParaRPr>
            </a:p>
          </p:txBody>
        </p:sp>
        <p:grpSp>
          <p:nvGrpSpPr>
            <p:cNvPr id="2548" name="Google Shape;2548;p218"/>
            <p:cNvGrpSpPr/>
            <p:nvPr/>
          </p:nvGrpSpPr>
          <p:grpSpPr>
            <a:xfrm>
              <a:off x="6404428" y="3018993"/>
              <a:ext cx="235800" cy="314100"/>
              <a:chOff x="5642428" y="2645250"/>
              <a:chExt cx="235800" cy="314100"/>
            </a:xfrm>
          </p:grpSpPr>
          <p:pic>
            <p:nvPicPr>
              <p:cNvPr id="2549" name="Google Shape;2549;p21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550" name="Google Shape;2550;p21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551" name="Google Shape;2551;p218"/>
          <p:cNvGrpSpPr/>
          <p:nvPr/>
        </p:nvGrpSpPr>
        <p:grpSpPr>
          <a:xfrm>
            <a:off x="6379100" y="3402156"/>
            <a:ext cx="1262700" cy="356931"/>
            <a:chOff x="6379100" y="3356450"/>
            <a:chExt cx="1262700" cy="356931"/>
          </a:xfrm>
        </p:grpSpPr>
        <p:sp>
          <p:nvSpPr>
            <p:cNvPr id="2552" name="Google Shape;2552;p218"/>
            <p:cNvSpPr/>
            <p:nvPr/>
          </p:nvSpPr>
          <p:spPr>
            <a:xfrm>
              <a:off x="6379100" y="33992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CONSOLE</a:t>
              </a:r>
              <a:endParaRPr sz="1000">
                <a:solidFill>
                  <a:srgbClr val="FFFFFF"/>
                </a:solidFill>
                <a:latin typeface="Overpass"/>
                <a:ea typeface="Overpass"/>
                <a:cs typeface="Overpass"/>
                <a:sym typeface="Overpass"/>
              </a:endParaRPr>
            </a:p>
          </p:txBody>
        </p:sp>
        <p:grpSp>
          <p:nvGrpSpPr>
            <p:cNvPr id="2553" name="Google Shape;2553;p218"/>
            <p:cNvGrpSpPr/>
            <p:nvPr/>
          </p:nvGrpSpPr>
          <p:grpSpPr>
            <a:xfrm>
              <a:off x="6404428" y="3356450"/>
              <a:ext cx="235800" cy="314100"/>
              <a:chOff x="5642428" y="2645250"/>
              <a:chExt cx="235800" cy="314100"/>
            </a:xfrm>
          </p:grpSpPr>
          <p:pic>
            <p:nvPicPr>
              <p:cNvPr id="2554" name="Google Shape;2554;p21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555" name="Google Shape;2555;p21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556" name="Google Shape;2556;p218"/>
          <p:cNvGrpSpPr/>
          <p:nvPr/>
        </p:nvGrpSpPr>
        <p:grpSpPr>
          <a:xfrm>
            <a:off x="6379100" y="2193827"/>
            <a:ext cx="1262700" cy="351866"/>
            <a:chOff x="6379100" y="2184421"/>
            <a:chExt cx="1262700" cy="351866"/>
          </a:xfrm>
        </p:grpSpPr>
        <p:sp>
          <p:nvSpPr>
            <p:cNvPr id="2557" name="Google Shape;2557;p218"/>
            <p:cNvSpPr/>
            <p:nvPr/>
          </p:nvSpPr>
          <p:spPr>
            <a:xfrm>
              <a:off x="6379100" y="2222187"/>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ETCD</a:t>
              </a:r>
              <a:endParaRPr sz="1000">
                <a:solidFill>
                  <a:srgbClr val="FFFFFF"/>
                </a:solidFill>
                <a:latin typeface="Overpass"/>
                <a:ea typeface="Overpass"/>
                <a:cs typeface="Overpass"/>
                <a:sym typeface="Overpass"/>
              </a:endParaRPr>
            </a:p>
          </p:txBody>
        </p:sp>
        <p:grpSp>
          <p:nvGrpSpPr>
            <p:cNvPr id="2558" name="Google Shape;2558;p218"/>
            <p:cNvGrpSpPr/>
            <p:nvPr/>
          </p:nvGrpSpPr>
          <p:grpSpPr>
            <a:xfrm>
              <a:off x="6404428" y="2184421"/>
              <a:ext cx="235800" cy="314100"/>
              <a:chOff x="5642428" y="2645250"/>
              <a:chExt cx="235800" cy="314100"/>
            </a:xfrm>
          </p:grpSpPr>
          <p:pic>
            <p:nvPicPr>
              <p:cNvPr id="2559" name="Google Shape;2559;p21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560" name="Google Shape;2560;p21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561" name="Google Shape;2561;p218"/>
          <p:cNvGrpSpPr/>
          <p:nvPr/>
        </p:nvGrpSpPr>
        <p:grpSpPr>
          <a:xfrm>
            <a:off x="6379100" y="3813650"/>
            <a:ext cx="1262700" cy="356931"/>
            <a:chOff x="6379100" y="3813650"/>
            <a:chExt cx="1262700" cy="356931"/>
          </a:xfrm>
        </p:grpSpPr>
        <p:sp>
          <p:nvSpPr>
            <p:cNvPr id="2562" name="Google Shape;2562;p218"/>
            <p:cNvSpPr/>
            <p:nvPr/>
          </p:nvSpPr>
          <p:spPr>
            <a:xfrm>
              <a:off x="6379100" y="38564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REGISTRY</a:t>
              </a:r>
              <a:endParaRPr sz="1000">
                <a:solidFill>
                  <a:srgbClr val="FFFFFF"/>
                </a:solidFill>
                <a:latin typeface="Overpass"/>
                <a:ea typeface="Overpass"/>
                <a:cs typeface="Overpass"/>
                <a:sym typeface="Overpass"/>
              </a:endParaRPr>
            </a:p>
          </p:txBody>
        </p:sp>
        <p:grpSp>
          <p:nvGrpSpPr>
            <p:cNvPr id="2563" name="Google Shape;2563;p218"/>
            <p:cNvGrpSpPr/>
            <p:nvPr/>
          </p:nvGrpSpPr>
          <p:grpSpPr>
            <a:xfrm>
              <a:off x="6404428" y="3813650"/>
              <a:ext cx="235800" cy="314100"/>
              <a:chOff x="5642428" y="2645250"/>
              <a:chExt cx="235800" cy="314100"/>
            </a:xfrm>
          </p:grpSpPr>
          <p:pic>
            <p:nvPicPr>
              <p:cNvPr id="2564" name="Google Shape;2564;p21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565" name="Google Shape;2565;p21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21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Red Hat Display"/>
                <a:ea typeface="Red Hat Display"/>
                <a:cs typeface="Red Hat Display"/>
                <a:sym typeface="Red Hat Display"/>
              </a:rPr>
              <a:t>Container Security Operator (CSO) and Quay</a:t>
            </a:r>
            <a:endParaRPr>
              <a:solidFill>
                <a:schemeClr val="dk1"/>
              </a:solidFill>
              <a:latin typeface="Red Hat Display"/>
              <a:ea typeface="Red Hat Display"/>
              <a:cs typeface="Red Hat Display"/>
              <a:sym typeface="Red Hat Display"/>
            </a:endParaRPr>
          </a:p>
        </p:txBody>
      </p:sp>
      <p:sp>
        <p:nvSpPr>
          <p:cNvPr id="2571" name="Google Shape;2571;p21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572" name="Google Shape;2572;p219"/>
          <p:cNvSpPr txBox="1"/>
          <p:nvPr/>
        </p:nvSpPr>
        <p:spPr>
          <a:xfrm>
            <a:off x="663800" y="1435200"/>
            <a:ext cx="2879400" cy="15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ed Hat Display"/>
                <a:ea typeface="Red Hat Display"/>
                <a:cs typeface="Red Hat Display"/>
                <a:sym typeface="Red Hat Display"/>
              </a:rPr>
              <a:t>What is it?</a:t>
            </a:r>
            <a:endParaRPr b="1" u="sng">
              <a:latin typeface="Red Hat Display"/>
              <a:ea typeface="Red Hat Display"/>
              <a:cs typeface="Red Hat Display"/>
              <a:sym typeface="Red Hat Display"/>
            </a:endParaRPr>
          </a:p>
          <a:p>
            <a:pPr indent="-317500" lvl="0" marL="457200" rtl="0" algn="l">
              <a:spcBef>
                <a:spcPts val="0"/>
              </a:spcBef>
              <a:spcAft>
                <a:spcPts val="0"/>
              </a:spcAft>
              <a:buSzPts val="1400"/>
              <a:buFont typeface="Red Hat Display"/>
              <a:buChar char="●"/>
            </a:pPr>
            <a:r>
              <a:rPr lang="en">
                <a:latin typeface="Red Hat Display"/>
                <a:ea typeface="Red Hat Display"/>
                <a:cs typeface="Red Hat Display"/>
                <a:sym typeface="Red Hat Display"/>
              </a:rPr>
              <a:t>Container Security Operator (CSO) runs on OpenShift and watches pod objects</a:t>
            </a:r>
            <a:endParaRPr>
              <a:latin typeface="Red Hat Display"/>
              <a:ea typeface="Red Hat Display"/>
              <a:cs typeface="Red Hat Display"/>
              <a:sym typeface="Red Hat Display"/>
            </a:endParaRPr>
          </a:p>
        </p:txBody>
      </p:sp>
      <p:sp>
        <p:nvSpPr>
          <p:cNvPr id="2573" name="Google Shape;2573;p219"/>
          <p:cNvSpPr txBox="1"/>
          <p:nvPr/>
        </p:nvSpPr>
        <p:spPr>
          <a:xfrm>
            <a:off x="663800" y="2990075"/>
            <a:ext cx="2879400" cy="16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ed Hat Display"/>
                <a:ea typeface="Red Hat Display"/>
                <a:cs typeface="Red Hat Display"/>
                <a:sym typeface="Red Hat Display"/>
              </a:rPr>
              <a:t>Why do you need it?</a:t>
            </a:r>
            <a:endParaRPr b="1" u="sng">
              <a:latin typeface="Red Hat Display"/>
              <a:ea typeface="Red Hat Display"/>
              <a:cs typeface="Red Hat Display"/>
              <a:sym typeface="Red Hat Display"/>
            </a:endParaRPr>
          </a:p>
          <a:p>
            <a:pPr indent="-317500" lvl="0" marL="457200" rtl="0" algn="l">
              <a:spcBef>
                <a:spcPts val="0"/>
              </a:spcBef>
              <a:spcAft>
                <a:spcPts val="0"/>
              </a:spcAft>
              <a:buSzPts val="1400"/>
              <a:buFont typeface="Red Hat Display"/>
              <a:buChar char="●"/>
            </a:pPr>
            <a:r>
              <a:rPr lang="en">
                <a:latin typeface="Red Hat Display"/>
                <a:ea typeface="Red Hat Display"/>
                <a:cs typeface="Red Hat Display"/>
                <a:sym typeface="Red Hat Display"/>
              </a:rPr>
              <a:t>Easily visualize image security vulnerability data from Quay / Clair</a:t>
            </a:r>
            <a:endParaRPr>
              <a:latin typeface="Red Hat Display"/>
              <a:ea typeface="Red Hat Display"/>
              <a:cs typeface="Red Hat Display"/>
              <a:sym typeface="Red Hat Display"/>
            </a:endParaRPr>
          </a:p>
          <a:p>
            <a:pPr indent="0" lvl="0" marL="0" rtl="0" algn="l">
              <a:spcBef>
                <a:spcPts val="0"/>
              </a:spcBef>
              <a:spcAft>
                <a:spcPts val="0"/>
              </a:spcAft>
              <a:buNone/>
            </a:pPr>
            <a:r>
              <a:t/>
            </a:r>
            <a:endParaRPr>
              <a:latin typeface="Red Hat Display"/>
              <a:ea typeface="Red Hat Display"/>
              <a:cs typeface="Red Hat Display"/>
              <a:sym typeface="Red Hat Display"/>
            </a:endParaRPr>
          </a:p>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2574" name="Google Shape;2574;p219"/>
          <p:cNvSpPr txBox="1"/>
          <p:nvPr/>
        </p:nvSpPr>
        <p:spPr>
          <a:xfrm>
            <a:off x="3543200" y="1462925"/>
            <a:ext cx="4874400" cy="31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ed Hat Display"/>
                <a:ea typeface="Red Hat Display"/>
                <a:cs typeface="Red Hat Display"/>
                <a:sym typeface="Red Hat Display"/>
              </a:rPr>
              <a:t>How does it work?</a:t>
            </a:r>
            <a:endParaRPr b="1" u="sng">
              <a:latin typeface="Red Hat Display"/>
              <a:ea typeface="Red Hat Display"/>
              <a:cs typeface="Red Hat Display"/>
              <a:sym typeface="Red Hat Display"/>
            </a:endParaRPr>
          </a:p>
          <a:p>
            <a:pPr indent="0" lvl="0" marL="0" rtl="0" algn="l">
              <a:spcBef>
                <a:spcPts val="0"/>
              </a:spcBef>
              <a:spcAft>
                <a:spcPts val="0"/>
              </a:spcAft>
              <a:buNone/>
            </a:pPr>
            <a:r>
              <a:t/>
            </a:r>
            <a:endParaRPr>
              <a:latin typeface="Red Hat Display"/>
              <a:ea typeface="Red Hat Display"/>
              <a:cs typeface="Red Hat Display"/>
              <a:sym typeface="Red Hat Display"/>
            </a:endParaRPr>
          </a:p>
        </p:txBody>
      </p:sp>
      <p:pic>
        <p:nvPicPr>
          <p:cNvPr id="2575" name="Google Shape;2575;p219"/>
          <p:cNvPicPr preferRelativeResize="0"/>
          <p:nvPr/>
        </p:nvPicPr>
        <p:blipFill>
          <a:blip r:embed="rId3">
            <a:alphaModFix/>
          </a:blip>
          <a:stretch>
            <a:fillRect/>
          </a:stretch>
        </p:blipFill>
        <p:spPr>
          <a:xfrm>
            <a:off x="3665225" y="1851375"/>
            <a:ext cx="3412722" cy="2775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220"/>
          <p:cNvSpPr txBox="1"/>
          <p:nvPr/>
        </p:nvSpPr>
        <p:spPr>
          <a:xfrm>
            <a:off x="102575" y="1383750"/>
            <a:ext cx="2632500" cy="2424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Red Hat Display"/>
                <a:ea typeface="Red Hat Display"/>
                <a:cs typeface="Red Hat Display"/>
                <a:sym typeface="Red Hat Display"/>
              </a:rPr>
              <a:t>See all your Container Vulnerabilities right from the Console Dashboard</a:t>
            </a:r>
            <a:endParaRPr b="1" sz="1200">
              <a:solidFill>
                <a:schemeClr val="dk1"/>
              </a:solidFill>
              <a:latin typeface="Red Hat Display"/>
              <a:ea typeface="Red Hat Display"/>
              <a:cs typeface="Red Hat Display"/>
              <a:sym typeface="Red Hat Display"/>
            </a:endParaRPr>
          </a:p>
          <a:p>
            <a:pPr indent="-292100" lvl="0" marL="457200" marR="0" rtl="0" algn="l">
              <a:lnSpc>
                <a:spcPct val="140000"/>
              </a:lnSpc>
              <a:spcBef>
                <a:spcPts val="1000"/>
              </a:spcBef>
              <a:spcAft>
                <a:spcPts val="0"/>
              </a:spcAft>
              <a:buClr>
                <a:schemeClr val="dk1"/>
              </a:buClr>
              <a:buSzPts val="1000"/>
              <a:buChar char="●"/>
            </a:pPr>
            <a:r>
              <a:rPr lang="en" sz="1000">
                <a:solidFill>
                  <a:schemeClr val="dk1"/>
                </a:solidFill>
                <a:latin typeface="Red Hat Display"/>
                <a:ea typeface="Red Hat Display"/>
                <a:cs typeface="Red Hat Display"/>
                <a:sym typeface="Red Hat Display"/>
              </a:rPr>
              <a:t>Link out to </a:t>
            </a:r>
            <a:r>
              <a:rPr b="1" lang="en" sz="1000">
                <a:solidFill>
                  <a:schemeClr val="dk1"/>
                </a:solidFill>
                <a:latin typeface="Red Hat Display"/>
                <a:ea typeface="Red Hat Display"/>
                <a:cs typeface="Red Hat Display"/>
                <a:sym typeface="Red Hat Display"/>
              </a:rPr>
              <a:t>Red Hat Quay</a:t>
            </a:r>
            <a:r>
              <a:rPr lang="en" sz="1000">
                <a:solidFill>
                  <a:schemeClr val="dk1"/>
                </a:solidFill>
                <a:latin typeface="Red Hat Display"/>
                <a:ea typeface="Red Hat Display"/>
                <a:cs typeface="Red Hat Display"/>
                <a:sym typeface="Red Hat Display"/>
              </a:rPr>
              <a:t> for more in depth information</a:t>
            </a:r>
            <a:endParaRPr sz="1000">
              <a:solidFill>
                <a:schemeClr val="dk1"/>
              </a:solidFill>
              <a:latin typeface="Red Hat Display"/>
              <a:ea typeface="Red Hat Display"/>
              <a:cs typeface="Red Hat Display"/>
              <a:sym typeface="Red Hat Display"/>
            </a:endParaRPr>
          </a:p>
          <a:p>
            <a:pPr indent="-292100" lvl="0" marL="457200" marR="0" rtl="0" algn="l">
              <a:lnSpc>
                <a:spcPct val="115000"/>
              </a:lnSpc>
              <a:spcBef>
                <a:spcPts val="0"/>
              </a:spcBef>
              <a:spcAft>
                <a:spcPts val="0"/>
              </a:spcAft>
              <a:buClr>
                <a:schemeClr val="dk1"/>
              </a:buClr>
              <a:buSzPts val="1000"/>
              <a:buFont typeface="Overpass Light"/>
              <a:buChar char="●"/>
            </a:pPr>
            <a:r>
              <a:rPr lang="en" sz="1000">
                <a:solidFill>
                  <a:schemeClr val="dk1"/>
                </a:solidFill>
                <a:latin typeface="Red Hat Display"/>
                <a:ea typeface="Red Hat Display"/>
                <a:cs typeface="Red Hat Display"/>
                <a:sym typeface="Red Hat Display"/>
              </a:rPr>
              <a:t>The Quay Operator supports both </a:t>
            </a:r>
            <a:r>
              <a:rPr b="1" lang="en" sz="1000">
                <a:solidFill>
                  <a:schemeClr val="dk1"/>
                </a:solidFill>
                <a:latin typeface="Red Hat Display"/>
                <a:ea typeface="Red Hat Display"/>
                <a:cs typeface="Red Hat Display"/>
                <a:sym typeface="Red Hat Display"/>
              </a:rPr>
              <a:t>On-premise and External </a:t>
            </a:r>
            <a:r>
              <a:rPr lang="en" sz="1000">
                <a:solidFill>
                  <a:schemeClr val="dk1"/>
                </a:solidFill>
                <a:latin typeface="Red Hat Display"/>
                <a:ea typeface="Red Hat Display"/>
                <a:cs typeface="Red Hat Display"/>
                <a:sym typeface="Red Hat Display"/>
              </a:rPr>
              <a:t>Quay Registries</a:t>
            </a:r>
            <a:endParaRPr sz="1000">
              <a:solidFill>
                <a:schemeClr val="dk1"/>
              </a:solidFill>
              <a:latin typeface="Red Hat Display"/>
              <a:ea typeface="Red Hat Display"/>
              <a:cs typeface="Red Hat Display"/>
              <a:sym typeface="Red Hat Display"/>
            </a:endParaRPr>
          </a:p>
          <a:p>
            <a:pPr indent="-292100" lvl="0" marL="457200" marR="0" rtl="0" algn="l">
              <a:lnSpc>
                <a:spcPct val="115000"/>
              </a:lnSpc>
              <a:spcBef>
                <a:spcPts val="0"/>
              </a:spcBef>
              <a:spcAft>
                <a:spcPts val="0"/>
              </a:spcAft>
              <a:buClr>
                <a:schemeClr val="dk1"/>
              </a:buClr>
              <a:buSzPts val="1000"/>
              <a:buFont typeface="Overpass Light"/>
              <a:buChar char="●"/>
            </a:pPr>
            <a:r>
              <a:rPr lang="en" sz="1000">
                <a:solidFill>
                  <a:schemeClr val="dk1"/>
                </a:solidFill>
                <a:latin typeface="Red Hat Display"/>
                <a:ea typeface="Red Hat Display"/>
                <a:cs typeface="Red Hat Display"/>
                <a:sym typeface="Red Hat Display"/>
              </a:rPr>
              <a:t>Currently uses </a:t>
            </a:r>
            <a:r>
              <a:rPr b="1" lang="en" sz="1000">
                <a:solidFill>
                  <a:schemeClr val="dk1"/>
                </a:solidFill>
                <a:latin typeface="Red Hat Display"/>
                <a:ea typeface="Red Hat Display"/>
                <a:cs typeface="Red Hat Display"/>
                <a:sym typeface="Red Hat Display"/>
              </a:rPr>
              <a:t>Clair for Security Scan</a:t>
            </a:r>
            <a:r>
              <a:rPr lang="en" sz="1000">
                <a:solidFill>
                  <a:schemeClr val="dk1"/>
                </a:solidFill>
                <a:latin typeface="Red Hat Display"/>
                <a:ea typeface="Red Hat Display"/>
                <a:cs typeface="Red Hat Display"/>
                <a:sym typeface="Red Hat Display"/>
              </a:rPr>
              <a:t>; Planning to expand to other Vendors( TwistLock, Aqua, e.g. )</a:t>
            </a:r>
            <a:endParaRPr sz="1000">
              <a:solidFill>
                <a:schemeClr val="dk1"/>
              </a:solidFill>
              <a:latin typeface="Red Hat Display"/>
              <a:ea typeface="Red Hat Display"/>
              <a:cs typeface="Red Hat Display"/>
              <a:sym typeface="Red Hat Display"/>
            </a:endParaRPr>
          </a:p>
          <a:p>
            <a:pPr indent="-292100" lvl="0" marL="457200" marR="0" rtl="0" algn="l">
              <a:lnSpc>
                <a:spcPct val="115000"/>
              </a:lnSpc>
              <a:spcBef>
                <a:spcPts val="0"/>
              </a:spcBef>
              <a:spcAft>
                <a:spcPts val="0"/>
              </a:spcAft>
              <a:buClr>
                <a:schemeClr val="dk1"/>
              </a:buClr>
              <a:buSzPts val="1000"/>
              <a:buFont typeface="Red Hat Display"/>
              <a:buChar char="●"/>
            </a:pPr>
            <a:r>
              <a:rPr i="1" lang="en" sz="1000">
                <a:solidFill>
                  <a:schemeClr val="dk1"/>
                </a:solidFill>
                <a:latin typeface="Red Hat Display"/>
                <a:ea typeface="Red Hat Display"/>
                <a:cs typeface="Red Hat Display"/>
                <a:sym typeface="Red Hat Display"/>
              </a:rPr>
              <a:t>Only works for images managed by Quay</a:t>
            </a:r>
            <a:endParaRPr i="1" sz="1000">
              <a:solidFill>
                <a:schemeClr val="dk1"/>
              </a:solidFill>
              <a:latin typeface="Red Hat Display"/>
              <a:ea typeface="Red Hat Display"/>
              <a:cs typeface="Red Hat Display"/>
              <a:sym typeface="Red Hat Display"/>
            </a:endParaRPr>
          </a:p>
        </p:txBody>
      </p:sp>
      <p:pic>
        <p:nvPicPr>
          <p:cNvPr id="2581" name="Google Shape;2581;p220"/>
          <p:cNvPicPr preferRelativeResize="0"/>
          <p:nvPr/>
        </p:nvPicPr>
        <p:blipFill>
          <a:blip r:embed="rId3">
            <a:alphaModFix/>
          </a:blip>
          <a:stretch>
            <a:fillRect/>
          </a:stretch>
        </p:blipFill>
        <p:spPr>
          <a:xfrm>
            <a:off x="3002702" y="1203175"/>
            <a:ext cx="6019900" cy="3005437"/>
          </a:xfrm>
          <a:prstGeom prst="rect">
            <a:avLst/>
          </a:prstGeom>
          <a:noFill/>
          <a:ln>
            <a:noFill/>
          </a:ln>
          <a:effectLst>
            <a:outerShdw blurRad="71438" rotWithShape="0" algn="bl" dir="5400000" dist="85725">
              <a:srgbClr val="666666">
                <a:alpha val="50000"/>
              </a:srgbClr>
            </a:outerShdw>
          </a:effectLst>
        </p:spPr>
      </p:pic>
      <p:pic>
        <p:nvPicPr>
          <p:cNvPr id="2582" name="Google Shape;2582;p220"/>
          <p:cNvPicPr preferRelativeResize="0"/>
          <p:nvPr/>
        </p:nvPicPr>
        <p:blipFill>
          <a:blip r:embed="rId4">
            <a:alphaModFix/>
          </a:blip>
          <a:stretch>
            <a:fillRect/>
          </a:stretch>
        </p:blipFill>
        <p:spPr>
          <a:xfrm>
            <a:off x="3633353" y="3113600"/>
            <a:ext cx="3758323" cy="1887702"/>
          </a:xfrm>
          <a:prstGeom prst="rect">
            <a:avLst/>
          </a:prstGeom>
          <a:noFill/>
          <a:ln>
            <a:noFill/>
          </a:ln>
          <a:effectLst>
            <a:outerShdw blurRad="71438" rotWithShape="0" algn="bl" dir="5400000" dist="85725">
              <a:srgbClr val="666666">
                <a:alpha val="50000"/>
              </a:srgbClr>
            </a:outerShdw>
          </a:effectLst>
        </p:spPr>
      </p:pic>
      <p:cxnSp>
        <p:nvCxnSpPr>
          <p:cNvPr id="2583" name="Google Shape;2583;p220"/>
          <p:cNvCxnSpPr/>
          <p:nvPr/>
        </p:nvCxnSpPr>
        <p:spPr>
          <a:xfrm rot="10800000">
            <a:off x="2369050" y="1787225"/>
            <a:ext cx="4894200" cy="571500"/>
          </a:xfrm>
          <a:prstGeom prst="straightConnector1">
            <a:avLst/>
          </a:prstGeom>
          <a:noFill/>
          <a:ln cap="flat" cmpd="sng" w="9525">
            <a:solidFill>
              <a:srgbClr val="0089DD"/>
            </a:solidFill>
            <a:prstDash val="solid"/>
            <a:round/>
            <a:headEnd len="med" w="med" type="triangle"/>
            <a:tailEnd len="med" w="med" type="none"/>
          </a:ln>
        </p:spPr>
      </p:cxnSp>
      <p:cxnSp>
        <p:nvCxnSpPr>
          <p:cNvPr id="2584" name="Google Shape;2584;p220"/>
          <p:cNvCxnSpPr/>
          <p:nvPr/>
        </p:nvCxnSpPr>
        <p:spPr>
          <a:xfrm>
            <a:off x="1984675" y="2473025"/>
            <a:ext cx="1890900" cy="1319700"/>
          </a:xfrm>
          <a:prstGeom prst="straightConnector1">
            <a:avLst/>
          </a:prstGeom>
          <a:noFill/>
          <a:ln cap="flat" cmpd="sng" w="9525">
            <a:solidFill>
              <a:srgbClr val="0089DD"/>
            </a:solidFill>
            <a:prstDash val="solid"/>
            <a:round/>
            <a:headEnd len="med" w="med" type="none"/>
            <a:tailEnd len="med" w="med" type="triangle"/>
          </a:ln>
        </p:spPr>
      </p:cxnSp>
      <p:sp>
        <p:nvSpPr>
          <p:cNvPr id="2585" name="Google Shape;2585;p22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586" name="Google Shape;2586;p22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View Image Security Vulnerabilities in OpenShift</a:t>
            </a:r>
            <a:endParaRPr>
              <a:latin typeface="Red Hat Display"/>
              <a:ea typeface="Red Hat Display"/>
              <a:cs typeface="Red Hat Display"/>
              <a:sym typeface="Red Hat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211" name="Google Shape;1211;p15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12" name="Google Shape;1212;p158"/>
          <p:cNvSpPr/>
          <p:nvPr/>
        </p:nvSpPr>
        <p:spPr>
          <a:xfrm>
            <a:off x="2127387" y="2142850"/>
            <a:ext cx="2488500" cy="1982400"/>
          </a:xfrm>
          <a:prstGeom prst="rect">
            <a:avLst/>
          </a:prstGeom>
          <a:noFill/>
          <a:ln cap="flat" cmpd="sng" w="19050">
            <a:solidFill>
              <a:srgbClr val="EC7A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IMAGE REGISTRY</a:t>
            </a:r>
            <a:endParaRPr sz="1000">
              <a:latin typeface="Overpass"/>
              <a:ea typeface="Overpass"/>
              <a:cs typeface="Overpass"/>
              <a:sym typeface="Overpass"/>
            </a:endParaRPr>
          </a:p>
        </p:txBody>
      </p:sp>
      <p:sp>
        <p:nvSpPr>
          <p:cNvPr id="1213" name="Google Shape;1213;p158"/>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 images are stored in </a:t>
            </a:r>
            <a:br>
              <a:rPr lang="en" sz="2800">
                <a:latin typeface="Overpass"/>
                <a:ea typeface="Overpass"/>
                <a:cs typeface="Overpass"/>
                <a:sym typeface="Overpass"/>
              </a:rPr>
            </a:br>
            <a:r>
              <a:rPr lang="en" sz="2800">
                <a:latin typeface="Overpass"/>
                <a:ea typeface="Overpass"/>
                <a:cs typeface="Overpass"/>
                <a:sym typeface="Overpass"/>
              </a:rPr>
              <a:t>an image registry</a:t>
            </a:r>
            <a:endParaRPr sz="2800">
              <a:latin typeface="Overpass"/>
              <a:ea typeface="Overpass"/>
              <a:cs typeface="Overpass"/>
              <a:sym typeface="Overpass"/>
            </a:endParaRPr>
          </a:p>
        </p:txBody>
      </p:sp>
      <p:cxnSp>
        <p:nvCxnSpPr>
          <p:cNvPr id="1214" name="Google Shape;1214;p158"/>
          <p:cNvCxnSpPr/>
          <p:nvPr/>
        </p:nvCxnSpPr>
        <p:spPr>
          <a:xfrm>
            <a:off x="4613313" y="3251401"/>
            <a:ext cx="1662900" cy="0"/>
          </a:xfrm>
          <a:prstGeom prst="straightConnector1">
            <a:avLst/>
          </a:prstGeom>
          <a:noFill/>
          <a:ln cap="flat" cmpd="sng" w="9525">
            <a:solidFill>
              <a:srgbClr val="666666"/>
            </a:solidFill>
            <a:prstDash val="solid"/>
            <a:round/>
            <a:headEnd len="med" w="med" type="none"/>
            <a:tailEnd len="med" w="med" type="triangle"/>
          </a:ln>
        </p:spPr>
      </p:cxnSp>
      <p:sp>
        <p:nvSpPr>
          <p:cNvPr id="1215" name="Google Shape;1215;p158"/>
          <p:cNvSpPr/>
          <p:nvPr/>
        </p:nvSpPr>
        <p:spPr>
          <a:xfrm>
            <a:off x="6276213" y="2930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216" name="Google Shape;1216;p158"/>
          <p:cNvSpPr/>
          <p:nvPr/>
        </p:nvSpPr>
        <p:spPr>
          <a:xfrm>
            <a:off x="2259050"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17" name="Google Shape;1217;p158"/>
          <p:cNvSpPr/>
          <p:nvPr/>
        </p:nvSpPr>
        <p:spPr>
          <a:xfrm>
            <a:off x="3028075"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18" name="Google Shape;1218;p158"/>
          <p:cNvSpPr/>
          <p:nvPr/>
        </p:nvSpPr>
        <p:spPr>
          <a:xfrm>
            <a:off x="3797100"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19" name="Google Shape;1219;p158"/>
          <p:cNvSpPr/>
          <p:nvPr/>
        </p:nvSpPr>
        <p:spPr>
          <a:xfrm>
            <a:off x="2259050"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20" name="Google Shape;1220;p158"/>
          <p:cNvSpPr/>
          <p:nvPr/>
        </p:nvSpPr>
        <p:spPr>
          <a:xfrm>
            <a:off x="3028075"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21" name="Google Shape;1221;p158"/>
          <p:cNvSpPr/>
          <p:nvPr/>
        </p:nvSpPr>
        <p:spPr>
          <a:xfrm>
            <a:off x="3797100"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22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592" name="Google Shape;2592;p221"/>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OpenShift Developer Services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2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98" name="Google Shape;2598;p222"/>
          <p:cNvSpPr txBox="1"/>
          <p:nvPr/>
        </p:nvSpPr>
        <p:spPr>
          <a:xfrm>
            <a:off x="394913" y="311344"/>
            <a:ext cx="4919700" cy="797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2100">
                <a:latin typeface="Red Hat Display"/>
                <a:ea typeface="Red Hat Display"/>
                <a:cs typeface="Red Hat Display"/>
                <a:sym typeface="Red Hat Display"/>
              </a:rPr>
              <a:t>Openshift Service Mesh</a:t>
            </a:r>
            <a:endParaRPr sz="2100">
              <a:latin typeface="Red Hat Display"/>
              <a:ea typeface="Red Hat Display"/>
              <a:cs typeface="Red Hat Display"/>
              <a:sym typeface="Red Hat Display"/>
            </a:endParaRPr>
          </a:p>
        </p:txBody>
      </p:sp>
      <p:sp>
        <p:nvSpPr>
          <p:cNvPr id="2599" name="Google Shape;2599;p222"/>
          <p:cNvSpPr txBox="1"/>
          <p:nvPr/>
        </p:nvSpPr>
        <p:spPr>
          <a:xfrm>
            <a:off x="414563" y="1053413"/>
            <a:ext cx="3362400" cy="2859600"/>
          </a:xfrm>
          <a:prstGeom prst="rect">
            <a:avLst/>
          </a:prstGeom>
          <a:noFill/>
          <a:ln>
            <a:noFill/>
          </a:ln>
        </p:spPr>
        <p:txBody>
          <a:bodyPr anchorCtr="0" anchor="t" bIns="0" lIns="0" spcFirstLastPara="1" rIns="0" wrap="square" tIns="0">
            <a:noAutofit/>
          </a:bodyPr>
          <a:lstStyle/>
          <a:p>
            <a:pPr indent="-234950" lvl="0" marL="342900" rtl="0" algn="l">
              <a:lnSpc>
                <a:spcPct val="100000"/>
              </a:lnSpc>
              <a:spcBef>
                <a:spcPts val="8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Connect services securely with zero-trust network policies.</a:t>
            </a:r>
            <a:endParaRPr sz="1100">
              <a:latin typeface="Red Hat Display"/>
              <a:ea typeface="Red Hat Display"/>
              <a:cs typeface="Red Hat Display"/>
              <a:sym typeface="Red Hat Display"/>
            </a:endParaRPr>
          </a:p>
          <a:p>
            <a:pPr indent="-234950" lvl="0" marL="342900" rtl="0" algn="l">
              <a:lnSpc>
                <a:spcPct val="100000"/>
              </a:lnSpc>
              <a:spcBef>
                <a:spcPts val="10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Automatically secure your services with managed authentication, authorization and encryption.</a:t>
            </a:r>
            <a:endParaRPr sz="1100">
              <a:latin typeface="Red Hat Display"/>
              <a:ea typeface="Red Hat Display"/>
              <a:cs typeface="Red Hat Display"/>
              <a:sym typeface="Red Hat Display"/>
            </a:endParaRPr>
          </a:p>
          <a:p>
            <a:pPr indent="-234950" lvl="0" marL="342900" rtl="0" algn="l">
              <a:lnSpc>
                <a:spcPct val="100000"/>
              </a:lnSpc>
              <a:spcBef>
                <a:spcPts val="10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Control traffic to safely manage deployments, A/B testing, chaos engineering and more.</a:t>
            </a:r>
            <a:endParaRPr sz="1100">
              <a:latin typeface="Red Hat Display"/>
              <a:ea typeface="Red Hat Display"/>
              <a:cs typeface="Red Hat Display"/>
              <a:sym typeface="Red Hat Display"/>
            </a:endParaRPr>
          </a:p>
          <a:p>
            <a:pPr indent="-234950" lvl="0" marL="342900" rtl="0" algn="l">
              <a:spcBef>
                <a:spcPts val="1000"/>
              </a:spcBef>
              <a:spcAft>
                <a:spcPts val="0"/>
              </a:spcAft>
              <a:buClr>
                <a:srgbClr val="EE0000"/>
              </a:buClr>
              <a:buSzPts val="1100"/>
              <a:buFont typeface="Red Hat Display"/>
              <a:buChar char="➤"/>
            </a:pPr>
            <a:r>
              <a:rPr lang="en" sz="1100">
                <a:solidFill>
                  <a:schemeClr val="dk1"/>
                </a:solidFill>
                <a:latin typeface="Red Hat Display"/>
                <a:ea typeface="Red Hat Display"/>
                <a:cs typeface="Red Hat Display"/>
                <a:sym typeface="Red Hat Display"/>
              </a:rPr>
              <a:t>See what’s happening with out of the box distributed tracing, metrics and logging.</a:t>
            </a:r>
            <a:endParaRPr sz="1100">
              <a:latin typeface="Red Hat Display"/>
              <a:ea typeface="Red Hat Display"/>
              <a:cs typeface="Red Hat Display"/>
              <a:sym typeface="Red Hat Display"/>
            </a:endParaRPr>
          </a:p>
          <a:p>
            <a:pPr indent="-234950" lvl="0" marL="342900" rtl="0" algn="l">
              <a:lnSpc>
                <a:spcPct val="100000"/>
              </a:lnSpc>
              <a:spcBef>
                <a:spcPts val="1000"/>
              </a:spcBef>
              <a:spcAft>
                <a:spcPts val="1000"/>
              </a:spcAft>
              <a:buClr>
                <a:srgbClr val="EE0000"/>
              </a:buClr>
              <a:buSzPts val="1100"/>
              <a:buFont typeface="Red Hat Display"/>
              <a:buChar char="➤"/>
            </a:pPr>
            <a:r>
              <a:rPr lang="en" sz="1100">
                <a:latin typeface="Red Hat Display"/>
                <a:ea typeface="Red Hat Display"/>
                <a:cs typeface="Red Hat Display"/>
                <a:sym typeface="Red Hat Display"/>
              </a:rPr>
              <a:t>Manage OpenShift Service Mesh with the </a:t>
            </a:r>
            <a:r>
              <a:rPr b="1" lang="en" sz="1100">
                <a:latin typeface="Red Hat Display"/>
                <a:ea typeface="Red Hat Display"/>
                <a:cs typeface="Red Hat Display"/>
                <a:sym typeface="Red Hat Display"/>
              </a:rPr>
              <a:t>Kiali</a:t>
            </a:r>
            <a:r>
              <a:rPr lang="en" sz="1100">
                <a:latin typeface="Red Hat Display"/>
                <a:ea typeface="Red Hat Display"/>
                <a:cs typeface="Red Hat Display"/>
                <a:sym typeface="Red Hat Display"/>
              </a:rPr>
              <a:t> web console.</a:t>
            </a:r>
            <a:endParaRPr sz="1100">
              <a:latin typeface="Red Hat Display"/>
              <a:ea typeface="Red Hat Display"/>
              <a:cs typeface="Red Hat Display"/>
              <a:sym typeface="Red Hat Display"/>
            </a:endParaRPr>
          </a:p>
        </p:txBody>
      </p:sp>
      <p:cxnSp>
        <p:nvCxnSpPr>
          <p:cNvPr id="2600" name="Google Shape;2600;p222"/>
          <p:cNvCxnSpPr/>
          <p:nvPr/>
        </p:nvCxnSpPr>
        <p:spPr>
          <a:xfrm>
            <a:off x="3921450" y="1443938"/>
            <a:ext cx="0" cy="2797800"/>
          </a:xfrm>
          <a:prstGeom prst="straightConnector1">
            <a:avLst/>
          </a:prstGeom>
          <a:noFill/>
          <a:ln cap="flat" cmpd="sng" w="28575">
            <a:solidFill>
              <a:srgbClr val="F3F3F3"/>
            </a:solidFill>
            <a:prstDash val="solid"/>
            <a:round/>
            <a:headEnd len="med" w="med" type="none"/>
            <a:tailEnd len="med" w="med" type="none"/>
          </a:ln>
        </p:spPr>
      </p:cxnSp>
      <p:sp>
        <p:nvSpPr>
          <p:cNvPr id="2601" name="Google Shape;2601;p222"/>
          <p:cNvSpPr/>
          <p:nvPr/>
        </p:nvSpPr>
        <p:spPr>
          <a:xfrm>
            <a:off x="4331081" y="3063525"/>
            <a:ext cx="4308000" cy="323100"/>
          </a:xfrm>
          <a:prstGeom prst="rect">
            <a:avLst/>
          </a:prstGeom>
          <a:solidFill>
            <a:srgbClr val="CC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OPENSHIFT</a:t>
            </a:r>
            <a:endParaRPr b="1" sz="1400">
              <a:solidFill>
                <a:srgbClr val="FFFFFF"/>
              </a:solidFill>
              <a:latin typeface="Red Hat Display"/>
              <a:ea typeface="Red Hat Display"/>
              <a:cs typeface="Red Hat Display"/>
              <a:sym typeface="Red Hat Display"/>
            </a:endParaRPr>
          </a:p>
        </p:txBody>
      </p:sp>
      <p:sp>
        <p:nvSpPr>
          <p:cNvPr id="2602" name="Google Shape;2602;p222"/>
          <p:cNvSpPr/>
          <p:nvPr/>
        </p:nvSpPr>
        <p:spPr>
          <a:xfrm>
            <a:off x="4331081" y="2295431"/>
            <a:ext cx="4308000" cy="725700"/>
          </a:xfrm>
          <a:prstGeom prst="rect">
            <a:avLst/>
          </a:prstGeom>
          <a:noFill/>
          <a:ln cap="flat" cmpd="sng" w="28575">
            <a:solidFill>
              <a:srgbClr val="EE0000"/>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i="1" lang="en" sz="1100">
                <a:latin typeface="Red Hat Display"/>
                <a:ea typeface="Red Hat Display"/>
                <a:cs typeface="Red Hat Display"/>
                <a:sym typeface="Red Hat Display"/>
              </a:rPr>
              <a:t>OpenShift Service Mesh</a:t>
            </a:r>
            <a:endParaRPr i="1" sz="1100">
              <a:latin typeface="Red Hat Display"/>
              <a:ea typeface="Red Hat Display"/>
              <a:cs typeface="Red Hat Display"/>
              <a:sym typeface="Red Hat Display"/>
            </a:endParaRPr>
          </a:p>
        </p:txBody>
      </p:sp>
      <p:sp>
        <p:nvSpPr>
          <p:cNvPr id="2603" name="Google Shape;2603;p222"/>
          <p:cNvSpPr/>
          <p:nvPr/>
        </p:nvSpPr>
        <p:spPr>
          <a:xfrm>
            <a:off x="4503598" y="2612363"/>
            <a:ext cx="1261200" cy="323100"/>
          </a:xfrm>
          <a:prstGeom prst="rect">
            <a:avLst/>
          </a:prstGeom>
          <a:solidFill>
            <a:srgbClr val="00415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Istio</a:t>
            </a:r>
            <a:endParaRPr b="1" sz="800">
              <a:solidFill>
                <a:srgbClr val="FFFFFF"/>
              </a:solidFill>
              <a:latin typeface="Red Hat Display"/>
              <a:ea typeface="Red Hat Display"/>
              <a:cs typeface="Red Hat Display"/>
              <a:sym typeface="Red Hat Display"/>
            </a:endParaRPr>
          </a:p>
        </p:txBody>
      </p:sp>
      <p:sp>
        <p:nvSpPr>
          <p:cNvPr id="2604" name="Google Shape;2604;p222"/>
          <p:cNvSpPr/>
          <p:nvPr/>
        </p:nvSpPr>
        <p:spPr>
          <a:xfrm>
            <a:off x="7205529" y="2612363"/>
            <a:ext cx="1261200" cy="323100"/>
          </a:xfrm>
          <a:prstGeom prst="rect">
            <a:avLst/>
          </a:prstGeom>
          <a:solidFill>
            <a:srgbClr val="07376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Jaeger</a:t>
            </a:r>
            <a:endParaRPr b="1" baseline="30000" sz="800">
              <a:solidFill>
                <a:srgbClr val="FFFFFF"/>
              </a:solidFill>
              <a:latin typeface="Red Hat Display"/>
              <a:ea typeface="Red Hat Display"/>
              <a:cs typeface="Red Hat Display"/>
              <a:sym typeface="Red Hat Display"/>
            </a:endParaRPr>
          </a:p>
        </p:txBody>
      </p:sp>
      <p:sp>
        <p:nvSpPr>
          <p:cNvPr id="2605" name="Google Shape;2605;p222"/>
          <p:cNvSpPr txBox="1"/>
          <p:nvPr/>
        </p:nvSpPr>
        <p:spPr>
          <a:xfrm>
            <a:off x="4331081" y="3429094"/>
            <a:ext cx="4308000" cy="323100"/>
          </a:xfrm>
          <a:prstGeom prst="rect">
            <a:avLst/>
          </a:prstGeom>
          <a:solidFill>
            <a:srgbClr val="9F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Red Hat Text Medium"/>
                <a:ea typeface="Red Hat Text Medium"/>
                <a:cs typeface="Red Hat Text Medium"/>
                <a:sym typeface="Red Hat Text Medium"/>
              </a:rPr>
              <a:t>Red Hat Enterprise Linux CoreOS</a:t>
            </a:r>
            <a:endParaRPr sz="1100">
              <a:solidFill>
                <a:srgbClr val="FFFFFF"/>
              </a:solidFill>
              <a:latin typeface="Red Hat Text Medium"/>
              <a:ea typeface="Red Hat Text Medium"/>
              <a:cs typeface="Red Hat Text Medium"/>
              <a:sym typeface="Red Hat Text Medium"/>
            </a:endParaRPr>
          </a:p>
        </p:txBody>
      </p:sp>
      <p:grpSp>
        <p:nvGrpSpPr>
          <p:cNvPr id="2606" name="Google Shape;2606;p222"/>
          <p:cNvGrpSpPr/>
          <p:nvPr/>
        </p:nvGrpSpPr>
        <p:grpSpPr>
          <a:xfrm>
            <a:off x="4225544" y="3913419"/>
            <a:ext cx="943627" cy="369845"/>
            <a:chOff x="1259167" y="3764312"/>
            <a:chExt cx="1602900" cy="628241"/>
          </a:xfrm>
        </p:grpSpPr>
        <p:sp>
          <p:nvSpPr>
            <p:cNvPr id="2607" name="Google Shape;2607;p222"/>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2608" name="Google Shape;2608;p222"/>
            <p:cNvPicPr preferRelativeResize="0"/>
            <p:nvPr/>
          </p:nvPicPr>
          <p:blipFill>
            <a:blip r:embed="rId3">
              <a:alphaModFix/>
            </a:blip>
            <a:stretch>
              <a:fillRect/>
            </a:stretch>
          </p:blipFill>
          <p:spPr>
            <a:xfrm>
              <a:off x="1708500" y="3764312"/>
              <a:ext cx="731700" cy="290959"/>
            </a:xfrm>
            <a:prstGeom prst="rect">
              <a:avLst/>
            </a:prstGeom>
            <a:noFill/>
            <a:ln>
              <a:noFill/>
            </a:ln>
          </p:spPr>
        </p:pic>
      </p:grpSp>
      <p:grpSp>
        <p:nvGrpSpPr>
          <p:cNvPr id="2609" name="Google Shape;2609;p222"/>
          <p:cNvGrpSpPr/>
          <p:nvPr/>
        </p:nvGrpSpPr>
        <p:grpSpPr>
          <a:xfrm>
            <a:off x="5417463" y="3858333"/>
            <a:ext cx="943627" cy="424931"/>
            <a:chOff x="3047526" y="3670740"/>
            <a:chExt cx="1602900" cy="721812"/>
          </a:xfrm>
        </p:grpSpPr>
        <p:sp>
          <p:nvSpPr>
            <p:cNvPr id="2610" name="Google Shape;2610;p222"/>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2611" name="Google Shape;2611;p222"/>
            <p:cNvPicPr preferRelativeResize="0"/>
            <p:nvPr/>
          </p:nvPicPr>
          <p:blipFill>
            <a:blip r:embed="rId4">
              <a:alphaModFix/>
            </a:blip>
            <a:stretch>
              <a:fillRect/>
            </a:stretch>
          </p:blipFill>
          <p:spPr>
            <a:xfrm>
              <a:off x="3474676" y="3670740"/>
              <a:ext cx="748604" cy="430400"/>
            </a:xfrm>
            <a:prstGeom prst="rect">
              <a:avLst/>
            </a:prstGeom>
            <a:noFill/>
            <a:ln>
              <a:noFill/>
            </a:ln>
          </p:spPr>
        </p:pic>
      </p:grpSp>
      <p:grpSp>
        <p:nvGrpSpPr>
          <p:cNvPr id="2612" name="Google Shape;2612;p222"/>
          <p:cNvGrpSpPr/>
          <p:nvPr/>
        </p:nvGrpSpPr>
        <p:grpSpPr>
          <a:xfrm>
            <a:off x="6609384" y="3841083"/>
            <a:ext cx="943627" cy="442181"/>
            <a:chOff x="4950133" y="3641439"/>
            <a:chExt cx="1602900" cy="751114"/>
          </a:xfrm>
        </p:grpSpPr>
        <p:sp>
          <p:nvSpPr>
            <p:cNvPr id="2613" name="Google Shape;2613;p222"/>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2614" name="Google Shape;2614;p222"/>
            <p:cNvPicPr preferRelativeResize="0"/>
            <p:nvPr/>
          </p:nvPicPr>
          <p:blipFill>
            <a:blip r:embed="rId5">
              <a:alphaModFix/>
            </a:blip>
            <a:stretch>
              <a:fillRect/>
            </a:stretch>
          </p:blipFill>
          <p:spPr>
            <a:xfrm>
              <a:off x="5442475" y="3641439"/>
              <a:ext cx="640550" cy="473825"/>
            </a:xfrm>
            <a:prstGeom prst="rect">
              <a:avLst/>
            </a:prstGeom>
            <a:noFill/>
            <a:ln>
              <a:noFill/>
            </a:ln>
          </p:spPr>
        </p:pic>
      </p:grpSp>
      <p:grpSp>
        <p:nvGrpSpPr>
          <p:cNvPr id="2615" name="Google Shape;2615;p222"/>
          <p:cNvGrpSpPr/>
          <p:nvPr/>
        </p:nvGrpSpPr>
        <p:grpSpPr>
          <a:xfrm>
            <a:off x="7801310" y="3841429"/>
            <a:ext cx="943627" cy="456788"/>
            <a:chOff x="7009926" y="3642026"/>
            <a:chExt cx="1602900" cy="775926"/>
          </a:xfrm>
        </p:grpSpPr>
        <p:sp>
          <p:nvSpPr>
            <p:cNvPr id="2616" name="Google Shape;2616;p222"/>
            <p:cNvSpPr txBox="1"/>
            <p:nvPr/>
          </p:nvSpPr>
          <p:spPr>
            <a:xfrm>
              <a:off x="7009926" y="41404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2617" name="Google Shape;2617;p222"/>
            <p:cNvPicPr preferRelativeResize="0"/>
            <p:nvPr/>
          </p:nvPicPr>
          <p:blipFill>
            <a:blip r:embed="rId6">
              <a:alphaModFix/>
            </a:blip>
            <a:stretch>
              <a:fillRect/>
            </a:stretch>
          </p:blipFill>
          <p:spPr>
            <a:xfrm>
              <a:off x="7508475" y="3642026"/>
              <a:ext cx="640550" cy="482022"/>
            </a:xfrm>
            <a:prstGeom prst="rect">
              <a:avLst/>
            </a:prstGeom>
            <a:noFill/>
            <a:ln>
              <a:noFill/>
            </a:ln>
          </p:spPr>
        </p:pic>
      </p:grpSp>
      <p:pic>
        <p:nvPicPr>
          <p:cNvPr id="2618" name="Google Shape;2618;p222"/>
          <p:cNvPicPr preferRelativeResize="0"/>
          <p:nvPr/>
        </p:nvPicPr>
        <p:blipFill rotWithShape="1">
          <a:blip r:embed="rId7">
            <a:alphaModFix/>
          </a:blip>
          <a:srcRect b="0" l="0" r="0" t="0"/>
          <a:stretch/>
        </p:blipFill>
        <p:spPr>
          <a:xfrm rot="-5400000">
            <a:off x="4393538" y="1130984"/>
            <a:ext cx="719925" cy="719925"/>
          </a:xfrm>
          <a:prstGeom prst="rect">
            <a:avLst/>
          </a:prstGeom>
          <a:noFill/>
          <a:ln>
            <a:noFill/>
          </a:ln>
        </p:spPr>
      </p:pic>
      <p:pic>
        <p:nvPicPr>
          <p:cNvPr id="2619" name="Google Shape;2619;p222"/>
          <p:cNvPicPr preferRelativeResize="0"/>
          <p:nvPr/>
        </p:nvPicPr>
        <p:blipFill rotWithShape="1">
          <a:blip r:embed="rId8">
            <a:alphaModFix/>
          </a:blip>
          <a:srcRect b="0" l="0" r="0" t="0"/>
          <a:stretch/>
        </p:blipFill>
        <p:spPr>
          <a:xfrm>
            <a:off x="6133387" y="1166952"/>
            <a:ext cx="647991" cy="647990"/>
          </a:xfrm>
          <a:prstGeom prst="rect">
            <a:avLst/>
          </a:prstGeom>
          <a:noFill/>
          <a:ln>
            <a:noFill/>
          </a:ln>
        </p:spPr>
      </p:pic>
      <p:sp>
        <p:nvSpPr>
          <p:cNvPr id="2620" name="Google Shape;2620;p222"/>
          <p:cNvSpPr txBox="1"/>
          <p:nvPr/>
        </p:nvSpPr>
        <p:spPr>
          <a:xfrm>
            <a:off x="5730038" y="982025"/>
            <a:ext cx="1454700" cy="2526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i="1" lang="en" sz="1100">
                <a:solidFill>
                  <a:schemeClr val="dk1"/>
                </a:solidFill>
                <a:latin typeface="Red Hat Display"/>
                <a:ea typeface="Red Hat Display"/>
                <a:cs typeface="Red Hat Display"/>
                <a:sym typeface="Red Hat Display"/>
              </a:rPr>
              <a:t>Services</a:t>
            </a:r>
            <a:endParaRPr sz="1100"/>
          </a:p>
        </p:txBody>
      </p:sp>
      <p:grpSp>
        <p:nvGrpSpPr>
          <p:cNvPr id="2621" name="Google Shape;2621;p222"/>
          <p:cNvGrpSpPr/>
          <p:nvPr/>
        </p:nvGrpSpPr>
        <p:grpSpPr>
          <a:xfrm>
            <a:off x="7801276" y="1130984"/>
            <a:ext cx="719925" cy="719925"/>
            <a:chOff x="7878245" y="2455871"/>
            <a:chExt cx="959900" cy="959900"/>
          </a:xfrm>
        </p:grpSpPr>
        <p:sp>
          <p:nvSpPr>
            <p:cNvPr id="2622" name="Google Shape;2622;p222"/>
            <p:cNvSpPr txBox="1"/>
            <p:nvPr/>
          </p:nvSpPr>
          <p:spPr>
            <a:xfrm>
              <a:off x="8263105" y="2730123"/>
              <a:ext cx="323400" cy="297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EE0000"/>
                  </a:solidFill>
                  <a:latin typeface="Overpass Mono"/>
                  <a:ea typeface="Overpass Mono"/>
                  <a:cs typeface="Overpass Mono"/>
                  <a:sym typeface="Overpass Mono"/>
                </a:rPr>
                <a:t>F</a:t>
              </a:r>
              <a:endParaRPr b="1" sz="1100">
                <a:solidFill>
                  <a:srgbClr val="EE0000"/>
                </a:solidFill>
                <a:latin typeface="Overpass Mono"/>
                <a:ea typeface="Overpass Mono"/>
                <a:cs typeface="Overpass Mono"/>
                <a:sym typeface="Overpass Mono"/>
              </a:endParaRPr>
            </a:p>
          </p:txBody>
        </p:sp>
        <p:pic>
          <p:nvPicPr>
            <p:cNvPr id="2623" name="Google Shape;2623;p222"/>
            <p:cNvPicPr preferRelativeResize="0"/>
            <p:nvPr/>
          </p:nvPicPr>
          <p:blipFill rotWithShape="1">
            <a:blip r:embed="rId7">
              <a:alphaModFix/>
            </a:blip>
            <a:srcRect b="0" l="0" r="0" t="0"/>
            <a:stretch/>
          </p:blipFill>
          <p:spPr>
            <a:xfrm rot="-5400000">
              <a:off x="7878245" y="2455871"/>
              <a:ext cx="959900" cy="959900"/>
            </a:xfrm>
            <a:prstGeom prst="rect">
              <a:avLst/>
            </a:prstGeom>
            <a:noFill/>
            <a:ln>
              <a:noFill/>
            </a:ln>
          </p:spPr>
        </p:pic>
      </p:grpSp>
      <p:sp>
        <p:nvSpPr>
          <p:cNvPr id="2624" name="Google Shape;2624;p222"/>
          <p:cNvSpPr/>
          <p:nvPr/>
        </p:nvSpPr>
        <p:spPr>
          <a:xfrm>
            <a:off x="5854563" y="2619900"/>
            <a:ext cx="1261200" cy="323100"/>
          </a:xfrm>
          <a:prstGeom prst="rect">
            <a:avLst/>
          </a:prstGeom>
          <a:solidFill>
            <a:srgbClr val="07376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Kiali</a:t>
            </a:r>
            <a:endParaRPr b="1" baseline="30000" sz="800">
              <a:solidFill>
                <a:srgbClr val="FFFFFF"/>
              </a:solidFill>
              <a:latin typeface="Red Hat Display"/>
              <a:ea typeface="Red Hat Display"/>
              <a:cs typeface="Red Hat Display"/>
              <a:sym typeface="Red Hat Display"/>
            </a:endParaRPr>
          </a:p>
        </p:txBody>
      </p:sp>
      <p:cxnSp>
        <p:nvCxnSpPr>
          <p:cNvPr id="2625" name="Google Shape;2625;p222"/>
          <p:cNvCxnSpPr/>
          <p:nvPr/>
        </p:nvCxnSpPr>
        <p:spPr>
          <a:xfrm rot="10800000">
            <a:off x="8160663" y="2011450"/>
            <a:ext cx="1200" cy="246900"/>
          </a:xfrm>
          <a:prstGeom prst="straightConnector1">
            <a:avLst/>
          </a:prstGeom>
          <a:noFill/>
          <a:ln cap="flat" cmpd="sng" w="28575">
            <a:solidFill>
              <a:srgbClr val="FF0000"/>
            </a:solidFill>
            <a:prstDash val="solid"/>
            <a:round/>
            <a:headEnd len="med" w="med" type="none"/>
            <a:tailEnd len="med" w="med" type="none"/>
          </a:ln>
        </p:spPr>
      </p:cxnSp>
      <p:cxnSp>
        <p:nvCxnSpPr>
          <p:cNvPr id="2626" name="Google Shape;2626;p222"/>
          <p:cNvCxnSpPr/>
          <p:nvPr/>
        </p:nvCxnSpPr>
        <p:spPr>
          <a:xfrm rot="10800000">
            <a:off x="6456775" y="2011450"/>
            <a:ext cx="1200" cy="246900"/>
          </a:xfrm>
          <a:prstGeom prst="straightConnector1">
            <a:avLst/>
          </a:prstGeom>
          <a:noFill/>
          <a:ln cap="flat" cmpd="sng" w="28575">
            <a:solidFill>
              <a:srgbClr val="FF0000"/>
            </a:solidFill>
            <a:prstDash val="solid"/>
            <a:round/>
            <a:headEnd len="med" w="med" type="none"/>
            <a:tailEnd len="med" w="med" type="none"/>
          </a:ln>
        </p:spPr>
      </p:cxnSp>
      <p:cxnSp>
        <p:nvCxnSpPr>
          <p:cNvPr id="2627" name="Google Shape;2627;p222"/>
          <p:cNvCxnSpPr/>
          <p:nvPr/>
        </p:nvCxnSpPr>
        <p:spPr>
          <a:xfrm rot="10800000">
            <a:off x="4752925" y="2011450"/>
            <a:ext cx="1200" cy="246900"/>
          </a:xfrm>
          <a:prstGeom prst="straightConnector1">
            <a:avLst/>
          </a:prstGeom>
          <a:noFill/>
          <a:ln cap="flat" cmpd="sng" w="28575">
            <a:solidFill>
              <a:srgbClr val="FF0000"/>
            </a:solidFill>
            <a:prstDash val="solid"/>
            <a:round/>
            <a:headEnd len="med" w="med" type="none"/>
            <a:tailEnd len="med" w="med" type="none"/>
          </a:ln>
        </p:spPr>
      </p:cxnSp>
      <p:sp>
        <p:nvSpPr>
          <p:cNvPr id="2628" name="Google Shape;2628;p222"/>
          <p:cNvSpPr/>
          <p:nvPr/>
        </p:nvSpPr>
        <p:spPr>
          <a:xfrm>
            <a:off x="4496425" y="1846163"/>
            <a:ext cx="514200" cy="139200"/>
          </a:xfrm>
          <a:prstGeom prst="rect">
            <a:avLst/>
          </a:prstGeom>
          <a:solidFill>
            <a:srgbClr val="00415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Envoy</a:t>
            </a:r>
            <a:endParaRPr b="1" sz="800">
              <a:solidFill>
                <a:srgbClr val="FFFFFF"/>
              </a:solidFill>
              <a:latin typeface="Red Hat Display"/>
              <a:ea typeface="Red Hat Display"/>
              <a:cs typeface="Red Hat Display"/>
              <a:sym typeface="Red Hat Display"/>
            </a:endParaRPr>
          </a:p>
        </p:txBody>
      </p:sp>
      <p:sp>
        <p:nvSpPr>
          <p:cNvPr id="2629" name="Google Shape;2629;p222"/>
          <p:cNvSpPr/>
          <p:nvPr/>
        </p:nvSpPr>
        <p:spPr>
          <a:xfrm>
            <a:off x="6200275" y="1846163"/>
            <a:ext cx="514200" cy="139200"/>
          </a:xfrm>
          <a:prstGeom prst="rect">
            <a:avLst/>
          </a:prstGeom>
          <a:solidFill>
            <a:srgbClr val="00415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Envoy</a:t>
            </a:r>
            <a:endParaRPr b="1" sz="800">
              <a:solidFill>
                <a:srgbClr val="FFFFFF"/>
              </a:solidFill>
              <a:latin typeface="Red Hat Display"/>
              <a:ea typeface="Red Hat Display"/>
              <a:cs typeface="Red Hat Display"/>
              <a:sym typeface="Red Hat Display"/>
            </a:endParaRPr>
          </a:p>
        </p:txBody>
      </p:sp>
      <p:sp>
        <p:nvSpPr>
          <p:cNvPr id="2630" name="Google Shape;2630;p222"/>
          <p:cNvSpPr/>
          <p:nvPr/>
        </p:nvSpPr>
        <p:spPr>
          <a:xfrm>
            <a:off x="7904125" y="1846163"/>
            <a:ext cx="514200" cy="139200"/>
          </a:xfrm>
          <a:prstGeom prst="rect">
            <a:avLst/>
          </a:prstGeom>
          <a:solidFill>
            <a:srgbClr val="00415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Envoy</a:t>
            </a:r>
            <a:endParaRPr b="1" sz="800">
              <a:solidFill>
                <a:srgbClr val="FFFFFF"/>
              </a:solidFill>
              <a:latin typeface="Red Hat Display"/>
              <a:ea typeface="Red Hat Display"/>
              <a:cs typeface="Red Hat Display"/>
              <a:sym typeface="Red Hat Display"/>
            </a:endParaRPr>
          </a:p>
        </p:txBody>
      </p:sp>
      <p:grpSp>
        <p:nvGrpSpPr>
          <p:cNvPr id="2631" name="Google Shape;2631;p222"/>
          <p:cNvGrpSpPr/>
          <p:nvPr/>
        </p:nvGrpSpPr>
        <p:grpSpPr>
          <a:xfrm>
            <a:off x="840651" y="3498488"/>
            <a:ext cx="2272486" cy="414566"/>
            <a:chOff x="215125" y="3691425"/>
            <a:chExt cx="2990900" cy="514350"/>
          </a:xfrm>
        </p:grpSpPr>
        <p:pic>
          <p:nvPicPr>
            <p:cNvPr id="2632" name="Google Shape;2632;p222"/>
            <p:cNvPicPr preferRelativeResize="0"/>
            <p:nvPr/>
          </p:nvPicPr>
          <p:blipFill rotWithShape="1">
            <a:blip r:embed="rId9">
              <a:alphaModFix/>
            </a:blip>
            <a:srcRect b="0" l="0" r="62569" t="0"/>
            <a:stretch/>
          </p:blipFill>
          <p:spPr>
            <a:xfrm>
              <a:off x="215125" y="3691425"/>
              <a:ext cx="413654" cy="514350"/>
            </a:xfrm>
            <a:prstGeom prst="rect">
              <a:avLst/>
            </a:prstGeom>
            <a:noFill/>
            <a:ln>
              <a:noFill/>
            </a:ln>
            <a:effectLst>
              <a:outerShdw blurRad="28575" rotWithShape="0" algn="bl" dir="2700000" dist="19050">
                <a:srgbClr val="000000">
                  <a:alpha val="67000"/>
                </a:srgbClr>
              </a:outerShdw>
            </a:effectLst>
          </p:spPr>
        </p:pic>
        <p:pic>
          <p:nvPicPr>
            <p:cNvPr id="2633" name="Google Shape;2633;p222"/>
            <p:cNvPicPr preferRelativeResize="0"/>
            <p:nvPr/>
          </p:nvPicPr>
          <p:blipFill>
            <a:blip r:embed="rId10">
              <a:alphaModFix/>
            </a:blip>
            <a:stretch>
              <a:fillRect/>
            </a:stretch>
          </p:blipFill>
          <p:spPr>
            <a:xfrm>
              <a:off x="1570150" y="3757305"/>
              <a:ext cx="413654" cy="382591"/>
            </a:xfrm>
            <a:prstGeom prst="rect">
              <a:avLst/>
            </a:prstGeom>
            <a:noFill/>
            <a:ln>
              <a:noFill/>
            </a:ln>
            <a:effectLst>
              <a:outerShdw blurRad="28575" rotWithShape="0" algn="bl" dist="9525">
                <a:srgbClr val="000000">
                  <a:alpha val="50000"/>
                </a:srgbClr>
              </a:outerShdw>
            </a:effectLst>
          </p:spPr>
        </p:pic>
        <p:pic>
          <p:nvPicPr>
            <p:cNvPr id="2634" name="Google Shape;2634;p222"/>
            <p:cNvPicPr preferRelativeResize="0"/>
            <p:nvPr/>
          </p:nvPicPr>
          <p:blipFill rotWithShape="1">
            <a:blip r:embed="rId11">
              <a:alphaModFix/>
            </a:blip>
            <a:srcRect b="0" l="0" r="69261" t="0"/>
            <a:stretch/>
          </p:blipFill>
          <p:spPr>
            <a:xfrm>
              <a:off x="2152703" y="3726647"/>
              <a:ext cx="470768" cy="443907"/>
            </a:xfrm>
            <a:prstGeom prst="rect">
              <a:avLst/>
            </a:prstGeom>
            <a:noFill/>
            <a:ln>
              <a:noFill/>
            </a:ln>
            <a:effectLst>
              <a:outerShdw blurRad="28575" rotWithShape="0" algn="bl" dist="9525">
                <a:srgbClr val="000000">
                  <a:alpha val="50000"/>
                </a:srgbClr>
              </a:outerShdw>
            </a:effectLst>
          </p:spPr>
        </p:pic>
        <p:pic>
          <p:nvPicPr>
            <p:cNvPr id="2635" name="Google Shape;2635;p222"/>
            <p:cNvPicPr preferRelativeResize="0"/>
            <p:nvPr/>
          </p:nvPicPr>
          <p:blipFill>
            <a:blip r:embed="rId12">
              <a:alphaModFix/>
            </a:blip>
            <a:stretch>
              <a:fillRect/>
            </a:stretch>
          </p:blipFill>
          <p:spPr>
            <a:xfrm>
              <a:off x="2792370" y="3766258"/>
              <a:ext cx="413655" cy="364685"/>
            </a:xfrm>
            <a:prstGeom prst="rect">
              <a:avLst/>
            </a:prstGeom>
            <a:noFill/>
            <a:ln>
              <a:noFill/>
            </a:ln>
            <a:effectLst>
              <a:outerShdw blurRad="28575" rotWithShape="0" algn="bl" dist="9525">
                <a:srgbClr val="000000">
                  <a:alpha val="50000"/>
                </a:srgbClr>
              </a:outerShdw>
            </a:effectLst>
          </p:spPr>
        </p:pic>
        <p:pic>
          <p:nvPicPr>
            <p:cNvPr id="2636" name="Google Shape;2636;p222"/>
            <p:cNvPicPr preferRelativeResize="0"/>
            <p:nvPr/>
          </p:nvPicPr>
          <p:blipFill rotWithShape="1">
            <a:blip r:embed="rId13">
              <a:alphaModFix/>
            </a:blip>
            <a:srcRect b="25676" l="0" r="54703" t="27097"/>
            <a:stretch/>
          </p:blipFill>
          <p:spPr>
            <a:xfrm>
              <a:off x="797678" y="3726650"/>
              <a:ext cx="603573" cy="443900"/>
            </a:xfrm>
            <a:prstGeom prst="rect">
              <a:avLst/>
            </a:prstGeom>
            <a:noFill/>
            <a:ln>
              <a:noFill/>
            </a:ln>
            <a:effectLst>
              <a:outerShdw blurRad="28575" rotWithShape="0" algn="bl" dist="9525">
                <a:srgbClr val="000000"/>
              </a:outerShdw>
            </a:effectLst>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0" name="Shape 2640"/>
        <p:cNvGrpSpPr/>
        <p:nvPr/>
      </p:nvGrpSpPr>
      <p:grpSpPr>
        <a:xfrm>
          <a:off x="0" y="0"/>
          <a:ext cx="0" cy="0"/>
          <a:chOff x="0" y="0"/>
          <a:chExt cx="0" cy="0"/>
        </a:xfrm>
      </p:grpSpPr>
      <p:sp>
        <p:nvSpPr>
          <p:cNvPr id="2641" name="Google Shape;2641;p223"/>
          <p:cNvSpPr txBox="1"/>
          <p:nvPr>
            <p:ph type="title"/>
          </p:nvPr>
        </p:nvSpPr>
        <p:spPr>
          <a:xfrm>
            <a:off x="663788" y="6538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Openshift Serverless</a:t>
            </a:r>
            <a:endParaRPr sz="2600"/>
          </a:p>
        </p:txBody>
      </p:sp>
      <p:sp>
        <p:nvSpPr>
          <p:cNvPr id="2642" name="Google Shape;2642;p2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43" name="Google Shape;2643;p223"/>
          <p:cNvSpPr txBox="1"/>
          <p:nvPr>
            <p:ph idx="2" type="subTitle"/>
          </p:nvPr>
        </p:nvSpPr>
        <p:spPr>
          <a:xfrm>
            <a:off x="663844" y="1068713"/>
            <a:ext cx="7816500" cy="414900"/>
          </a:xfrm>
          <a:prstGeom prst="rect">
            <a:avLst/>
          </a:prstGeom>
        </p:spPr>
        <p:txBody>
          <a:bodyPr anchorCtr="0" anchor="ctr" bIns="0" lIns="0" spcFirstLastPara="1" rIns="0" wrap="square" tIns="0">
            <a:noAutofit/>
          </a:bodyPr>
          <a:lstStyle/>
          <a:p>
            <a:pPr indent="0" lvl="0" marL="0" rtl="0" algn="ctr">
              <a:spcBef>
                <a:spcPts val="0"/>
              </a:spcBef>
              <a:spcAft>
                <a:spcPts val="1600"/>
              </a:spcAft>
              <a:buNone/>
            </a:pPr>
            <a:r>
              <a:rPr lang="en"/>
              <a:t>Event-driven serverless containers and functions</a:t>
            </a:r>
            <a:endParaRPr/>
          </a:p>
        </p:txBody>
      </p:sp>
      <p:pic>
        <p:nvPicPr>
          <p:cNvPr id="2644" name="Google Shape;2644;p223"/>
          <p:cNvPicPr preferRelativeResize="0"/>
          <p:nvPr/>
        </p:nvPicPr>
        <p:blipFill>
          <a:blip r:embed="rId3">
            <a:alphaModFix/>
          </a:blip>
          <a:stretch>
            <a:fillRect/>
          </a:stretch>
        </p:blipFill>
        <p:spPr>
          <a:xfrm>
            <a:off x="8516118" y="58372"/>
            <a:ext cx="514350" cy="514350"/>
          </a:xfrm>
          <a:prstGeom prst="rect">
            <a:avLst/>
          </a:prstGeom>
          <a:noFill/>
          <a:ln>
            <a:noFill/>
          </a:ln>
        </p:spPr>
      </p:pic>
      <p:sp>
        <p:nvSpPr>
          <p:cNvPr id="2645" name="Google Shape;2645;p223"/>
          <p:cNvSpPr txBox="1"/>
          <p:nvPr/>
        </p:nvSpPr>
        <p:spPr>
          <a:xfrm>
            <a:off x="167813" y="1686863"/>
            <a:ext cx="3362400" cy="2859600"/>
          </a:xfrm>
          <a:prstGeom prst="rect">
            <a:avLst/>
          </a:prstGeom>
          <a:noFill/>
          <a:ln>
            <a:noFill/>
          </a:ln>
        </p:spPr>
        <p:txBody>
          <a:bodyPr anchorCtr="0" anchor="t" bIns="0" lIns="0" spcFirstLastPara="1" rIns="0" wrap="square" tIns="0">
            <a:noAutofit/>
          </a:bodyPr>
          <a:lstStyle/>
          <a:p>
            <a:pPr indent="-234950" lvl="0" marL="342900" rtl="0" algn="l">
              <a:lnSpc>
                <a:spcPct val="200000"/>
              </a:lnSpc>
              <a:spcBef>
                <a:spcPts val="800"/>
              </a:spcBef>
              <a:spcAft>
                <a:spcPts val="0"/>
              </a:spcAft>
              <a:buClr>
                <a:srgbClr val="EE0000"/>
              </a:buClr>
              <a:buSzPts val="1100"/>
              <a:buFont typeface="Red Hat Display"/>
              <a:buChar char="➤"/>
            </a:pPr>
            <a:r>
              <a:rPr lang="en" sz="1100">
                <a:solidFill>
                  <a:schemeClr val="dk1"/>
                </a:solidFill>
                <a:latin typeface="Red Hat Display"/>
                <a:ea typeface="Red Hat Display"/>
                <a:cs typeface="Red Hat Display"/>
                <a:sym typeface="Red Hat Display"/>
              </a:rPr>
              <a:t>Deploy and run </a:t>
            </a:r>
            <a:r>
              <a:rPr b="1" lang="en" sz="1100">
                <a:solidFill>
                  <a:schemeClr val="dk1"/>
                </a:solidFill>
                <a:latin typeface="Red Hat Display"/>
                <a:ea typeface="Red Hat Display"/>
                <a:cs typeface="Red Hat Display"/>
                <a:sym typeface="Red Hat Display"/>
              </a:rPr>
              <a:t>serverless containers</a:t>
            </a:r>
            <a:endParaRPr b="1" sz="1100">
              <a:solidFill>
                <a:schemeClr val="dk1"/>
              </a:solidFill>
              <a:latin typeface="Red Hat Display"/>
              <a:ea typeface="Red Hat Display"/>
              <a:cs typeface="Red Hat Display"/>
              <a:sym typeface="Red Hat Display"/>
            </a:endParaRPr>
          </a:p>
          <a:p>
            <a:pPr indent="-234950" lvl="0" marL="342900" rtl="0" algn="l">
              <a:lnSpc>
                <a:spcPct val="200000"/>
              </a:lnSpc>
              <a:spcBef>
                <a:spcPts val="0"/>
              </a:spcBef>
              <a:spcAft>
                <a:spcPts val="0"/>
              </a:spcAft>
              <a:buClr>
                <a:srgbClr val="EE0000"/>
              </a:buClr>
              <a:buSzPts val="1100"/>
              <a:buFont typeface="Red Hat Display"/>
              <a:buChar char="➤"/>
            </a:pPr>
            <a:r>
              <a:rPr lang="en" sz="1100">
                <a:solidFill>
                  <a:schemeClr val="dk1"/>
                </a:solidFill>
                <a:latin typeface="Red Hat Display"/>
                <a:ea typeface="Red Hat Display"/>
                <a:cs typeface="Red Hat Display"/>
                <a:sym typeface="Red Hat Display"/>
              </a:rPr>
              <a:t>Use any programming language or runtime</a:t>
            </a:r>
            <a:endParaRPr sz="1100">
              <a:solidFill>
                <a:schemeClr val="dk1"/>
              </a:solidFill>
              <a:latin typeface="Red Hat Display"/>
              <a:ea typeface="Red Hat Display"/>
              <a:cs typeface="Red Hat Display"/>
              <a:sym typeface="Red Hat Display"/>
            </a:endParaRPr>
          </a:p>
          <a:p>
            <a:pPr indent="-234950" lvl="0" marL="342900" rtl="0" algn="l">
              <a:lnSpc>
                <a:spcPct val="200000"/>
              </a:lnSpc>
              <a:spcBef>
                <a:spcPts val="0"/>
              </a:spcBef>
              <a:spcAft>
                <a:spcPts val="0"/>
              </a:spcAft>
              <a:buClr>
                <a:srgbClr val="EE0000"/>
              </a:buClr>
              <a:buSzPts val="1100"/>
              <a:buFont typeface="Red Hat Display"/>
              <a:buChar char="➤"/>
            </a:pPr>
            <a:r>
              <a:rPr lang="en" sz="1100">
                <a:solidFill>
                  <a:schemeClr val="dk1"/>
                </a:solidFill>
                <a:latin typeface="Red Hat Display"/>
                <a:ea typeface="Red Hat Display"/>
                <a:cs typeface="Red Hat Display"/>
                <a:sym typeface="Red Hat Display"/>
              </a:rPr>
              <a:t>Modernize existing applications to run serverless</a:t>
            </a:r>
            <a:endParaRPr sz="1100">
              <a:solidFill>
                <a:schemeClr val="dk1"/>
              </a:solidFill>
              <a:latin typeface="Red Hat Display"/>
              <a:ea typeface="Red Hat Display"/>
              <a:cs typeface="Red Hat Display"/>
              <a:sym typeface="Red Hat Display"/>
            </a:endParaRPr>
          </a:p>
          <a:p>
            <a:pPr indent="-234950" lvl="0" marL="342900" rtl="0" algn="l">
              <a:lnSpc>
                <a:spcPct val="200000"/>
              </a:lnSpc>
              <a:spcBef>
                <a:spcPts val="0"/>
              </a:spcBef>
              <a:spcAft>
                <a:spcPts val="0"/>
              </a:spcAft>
              <a:buClr>
                <a:srgbClr val="EE0000"/>
              </a:buClr>
              <a:buSzPts val="1100"/>
              <a:buFont typeface="Red Hat Display"/>
              <a:buChar char="➤"/>
            </a:pPr>
            <a:r>
              <a:rPr lang="en" sz="1100">
                <a:solidFill>
                  <a:schemeClr val="dk1"/>
                </a:solidFill>
                <a:latin typeface="Red Hat Display"/>
                <a:ea typeface="Red Hat Display"/>
                <a:cs typeface="Red Hat Display"/>
                <a:sym typeface="Red Hat Display"/>
              </a:rPr>
              <a:t>Powered by a rich ecosystem of event sources</a:t>
            </a:r>
            <a:endParaRPr sz="1100">
              <a:solidFill>
                <a:schemeClr val="dk1"/>
              </a:solidFill>
              <a:latin typeface="Red Hat Display"/>
              <a:ea typeface="Red Hat Display"/>
              <a:cs typeface="Red Hat Display"/>
              <a:sym typeface="Red Hat Display"/>
            </a:endParaRPr>
          </a:p>
          <a:p>
            <a:pPr indent="-234950" lvl="0" marL="342900" rtl="0" algn="l">
              <a:lnSpc>
                <a:spcPct val="200000"/>
              </a:lnSpc>
              <a:spcBef>
                <a:spcPts val="0"/>
              </a:spcBef>
              <a:spcAft>
                <a:spcPts val="0"/>
              </a:spcAft>
              <a:buClr>
                <a:srgbClr val="EE0000"/>
              </a:buClr>
              <a:buSzPts val="1100"/>
              <a:buFont typeface="Red Hat Display"/>
              <a:buChar char="➤"/>
            </a:pPr>
            <a:r>
              <a:rPr lang="en" sz="1100">
                <a:solidFill>
                  <a:schemeClr val="dk1"/>
                </a:solidFill>
                <a:latin typeface="Red Hat Display"/>
                <a:ea typeface="Red Hat Display"/>
                <a:cs typeface="Red Hat Display"/>
                <a:sym typeface="Red Hat Display"/>
              </a:rPr>
              <a:t>Manage serverless apps natively in Kubernetes</a:t>
            </a:r>
            <a:endParaRPr sz="1100">
              <a:solidFill>
                <a:schemeClr val="dk1"/>
              </a:solidFill>
              <a:latin typeface="Red Hat Display"/>
              <a:ea typeface="Red Hat Display"/>
              <a:cs typeface="Red Hat Display"/>
              <a:sym typeface="Red Hat Display"/>
            </a:endParaRPr>
          </a:p>
          <a:p>
            <a:pPr indent="-234950" lvl="0" marL="342900" rtl="0" algn="l">
              <a:lnSpc>
                <a:spcPct val="200000"/>
              </a:lnSpc>
              <a:spcBef>
                <a:spcPts val="0"/>
              </a:spcBef>
              <a:spcAft>
                <a:spcPts val="0"/>
              </a:spcAft>
              <a:buClr>
                <a:srgbClr val="EE0000"/>
              </a:buClr>
              <a:buSzPts val="1100"/>
              <a:buFont typeface="Red Hat Display"/>
              <a:buChar char="➤"/>
            </a:pPr>
            <a:r>
              <a:rPr lang="en" sz="1100">
                <a:solidFill>
                  <a:schemeClr val="dk1"/>
                </a:solidFill>
                <a:latin typeface="Red Hat Display"/>
                <a:ea typeface="Red Hat Display"/>
                <a:cs typeface="Red Hat Display"/>
                <a:sym typeface="Red Hat Display"/>
              </a:rPr>
              <a:t>Based on open source project </a:t>
            </a:r>
            <a:r>
              <a:rPr b="1" lang="en" sz="1100">
                <a:solidFill>
                  <a:schemeClr val="dk1"/>
                </a:solidFill>
                <a:latin typeface="Red Hat Display"/>
                <a:ea typeface="Red Hat Display"/>
                <a:cs typeface="Red Hat Display"/>
                <a:sym typeface="Red Hat Display"/>
              </a:rPr>
              <a:t>Knative</a:t>
            </a:r>
            <a:endParaRPr b="1" sz="1100">
              <a:solidFill>
                <a:schemeClr val="dk1"/>
              </a:solidFill>
              <a:latin typeface="Red Hat Display"/>
              <a:ea typeface="Red Hat Display"/>
              <a:cs typeface="Red Hat Display"/>
              <a:sym typeface="Red Hat Display"/>
            </a:endParaRPr>
          </a:p>
          <a:p>
            <a:pPr indent="-234950" lvl="0" marL="342900" rtl="0" algn="l">
              <a:lnSpc>
                <a:spcPct val="200000"/>
              </a:lnSpc>
              <a:spcBef>
                <a:spcPts val="0"/>
              </a:spcBef>
              <a:spcAft>
                <a:spcPts val="0"/>
              </a:spcAft>
              <a:buClr>
                <a:srgbClr val="EE0000"/>
              </a:buClr>
              <a:buSzPts val="1100"/>
              <a:buFont typeface="Red Hat Display"/>
              <a:buChar char="➤"/>
            </a:pPr>
            <a:r>
              <a:rPr lang="en" sz="1100">
                <a:solidFill>
                  <a:schemeClr val="dk1"/>
                </a:solidFill>
                <a:latin typeface="Red Hat Display"/>
                <a:ea typeface="Red Hat Display"/>
                <a:cs typeface="Red Hat Display"/>
                <a:sym typeface="Red Hat Display"/>
              </a:rPr>
              <a:t>Run anywhere OpenShift runs</a:t>
            </a:r>
            <a:endParaRPr sz="1100">
              <a:latin typeface="Red Hat Display"/>
              <a:ea typeface="Red Hat Display"/>
              <a:cs typeface="Red Hat Display"/>
              <a:sym typeface="Red Hat Display"/>
            </a:endParaRPr>
          </a:p>
        </p:txBody>
      </p:sp>
      <p:cxnSp>
        <p:nvCxnSpPr>
          <p:cNvPr id="2646" name="Google Shape;2646;p223"/>
          <p:cNvCxnSpPr/>
          <p:nvPr/>
        </p:nvCxnSpPr>
        <p:spPr>
          <a:xfrm>
            <a:off x="3692850" y="1748738"/>
            <a:ext cx="0" cy="2797800"/>
          </a:xfrm>
          <a:prstGeom prst="straightConnector1">
            <a:avLst/>
          </a:prstGeom>
          <a:noFill/>
          <a:ln cap="flat" cmpd="sng" w="28575">
            <a:solidFill>
              <a:srgbClr val="F3F3F3"/>
            </a:solidFill>
            <a:prstDash val="solid"/>
            <a:round/>
            <a:headEnd len="med" w="med" type="none"/>
            <a:tailEnd len="med" w="med" type="none"/>
          </a:ln>
        </p:spPr>
      </p:cxnSp>
      <p:sp>
        <p:nvSpPr>
          <p:cNvPr id="2647" name="Google Shape;2647;p223"/>
          <p:cNvSpPr/>
          <p:nvPr/>
        </p:nvSpPr>
        <p:spPr>
          <a:xfrm>
            <a:off x="4102481" y="3368325"/>
            <a:ext cx="4308000" cy="323100"/>
          </a:xfrm>
          <a:prstGeom prst="rect">
            <a:avLst/>
          </a:prstGeom>
          <a:solidFill>
            <a:srgbClr val="CC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OPENSHIFT</a:t>
            </a:r>
            <a:endParaRPr b="1" sz="1400">
              <a:solidFill>
                <a:srgbClr val="FFFFFF"/>
              </a:solidFill>
              <a:latin typeface="Red Hat Display"/>
              <a:ea typeface="Red Hat Display"/>
              <a:cs typeface="Red Hat Display"/>
              <a:sym typeface="Red Hat Display"/>
            </a:endParaRPr>
          </a:p>
        </p:txBody>
      </p:sp>
      <p:sp>
        <p:nvSpPr>
          <p:cNvPr id="2648" name="Google Shape;2648;p223"/>
          <p:cNvSpPr/>
          <p:nvPr/>
        </p:nvSpPr>
        <p:spPr>
          <a:xfrm>
            <a:off x="4102481" y="2600231"/>
            <a:ext cx="4308000" cy="725700"/>
          </a:xfrm>
          <a:prstGeom prst="rect">
            <a:avLst/>
          </a:prstGeom>
          <a:noFill/>
          <a:ln cap="flat" cmpd="sng" w="28575">
            <a:solidFill>
              <a:srgbClr val="EE0000"/>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i="1" lang="en" sz="1100">
                <a:latin typeface="Red Hat Display"/>
                <a:ea typeface="Red Hat Display"/>
                <a:cs typeface="Red Hat Display"/>
                <a:sym typeface="Red Hat Display"/>
              </a:rPr>
              <a:t>OpenShift Serverless</a:t>
            </a:r>
            <a:endParaRPr i="1" sz="1100">
              <a:latin typeface="Red Hat Display"/>
              <a:ea typeface="Red Hat Display"/>
              <a:cs typeface="Red Hat Display"/>
              <a:sym typeface="Red Hat Display"/>
            </a:endParaRPr>
          </a:p>
        </p:txBody>
      </p:sp>
      <p:sp>
        <p:nvSpPr>
          <p:cNvPr id="2649" name="Google Shape;2649;p223"/>
          <p:cNvSpPr/>
          <p:nvPr/>
        </p:nvSpPr>
        <p:spPr>
          <a:xfrm>
            <a:off x="4274998" y="2917163"/>
            <a:ext cx="1261200" cy="323100"/>
          </a:xfrm>
          <a:prstGeom prst="rect">
            <a:avLst/>
          </a:prstGeom>
          <a:solidFill>
            <a:srgbClr val="00415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SERVING</a:t>
            </a:r>
            <a:endParaRPr b="1" sz="800">
              <a:solidFill>
                <a:srgbClr val="FFFFFF"/>
              </a:solidFill>
              <a:latin typeface="Red Hat Display"/>
              <a:ea typeface="Red Hat Display"/>
              <a:cs typeface="Red Hat Display"/>
              <a:sym typeface="Red Hat Display"/>
            </a:endParaRPr>
          </a:p>
        </p:txBody>
      </p:sp>
      <p:sp>
        <p:nvSpPr>
          <p:cNvPr id="2650" name="Google Shape;2650;p223"/>
          <p:cNvSpPr/>
          <p:nvPr/>
        </p:nvSpPr>
        <p:spPr>
          <a:xfrm>
            <a:off x="6976929" y="2917163"/>
            <a:ext cx="1261200" cy="323100"/>
          </a:xfrm>
          <a:prstGeom prst="rect">
            <a:avLst/>
          </a:prstGeom>
          <a:solidFill>
            <a:srgbClr val="3F9C35"/>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EVENTING </a:t>
            </a:r>
            <a:endParaRPr b="1" baseline="30000" sz="800">
              <a:solidFill>
                <a:srgbClr val="FFFFFF"/>
              </a:solidFill>
              <a:latin typeface="Red Hat Display"/>
              <a:ea typeface="Red Hat Display"/>
              <a:cs typeface="Red Hat Display"/>
              <a:sym typeface="Red Hat Display"/>
            </a:endParaRPr>
          </a:p>
        </p:txBody>
      </p:sp>
      <p:sp>
        <p:nvSpPr>
          <p:cNvPr id="2651" name="Google Shape;2651;p223"/>
          <p:cNvSpPr txBox="1"/>
          <p:nvPr/>
        </p:nvSpPr>
        <p:spPr>
          <a:xfrm>
            <a:off x="4102481" y="3733894"/>
            <a:ext cx="4308000" cy="323100"/>
          </a:xfrm>
          <a:prstGeom prst="rect">
            <a:avLst/>
          </a:prstGeom>
          <a:solidFill>
            <a:srgbClr val="9F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Red Hat Text Medium"/>
                <a:ea typeface="Red Hat Text Medium"/>
                <a:cs typeface="Red Hat Text Medium"/>
                <a:sym typeface="Red Hat Text Medium"/>
              </a:rPr>
              <a:t>Red Hat Enterprise Linux CoreOS</a:t>
            </a:r>
            <a:endParaRPr sz="1100">
              <a:solidFill>
                <a:srgbClr val="FFFFFF"/>
              </a:solidFill>
              <a:latin typeface="Red Hat Text Medium"/>
              <a:ea typeface="Red Hat Text Medium"/>
              <a:cs typeface="Red Hat Text Medium"/>
              <a:sym typeface="Red Hat Text Medium"/>
            </a:endParaRPr>
          </a:p>
        </p:txBody>
      </p:sp>
      <p:grpSp>
        <p:nvGrpSpPr>
          <p:cNvPr id="2652" name="Google Shape;2652;p223"/>
          <p:cNvGrpSpPr/>
          <p:nvPr/>
        </p:nvGrpSpPr>
        <p:grpSpPr>
          <a:xfrm>
            <a:off x="3996944" y="4218219"/>
            <a:ext cx="943627" cy="369845"/>
            <a:chOff x="1259167" y="3764312"/>
            <a:chExt cx="1602900" cy="628241"/>
          </a:xfrm>
        </p:grpSpPr>
        <p:sp>
          <p:nvSpPr>
            <p:cNvPr id="2653" name="Google Shape;2653;p223"/>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2654" name="Google Shape;2654;p223"/>
            <p:cNvPicPr preferRelativeResize="0"/>
            <p:nvPr/>
          </p:nvPicPr>
          <p:blipFill>
            <a:blip r:embed="rId4">
              <a:alphaModFix/>
            </a:blip>
            <a:stretch>
              <a:fillRect/>
            </a:stretch>
          </p:blipFill>
          <p:spPr>
            <a:xfrm>
              <a:off x="1708500" y="3764312"/>
              <a:ext cx="731700" cy="290959"/>
            </a:xfrm>
            <a:prstGeom prst="rect">
              <a:avLst/>
            </a:prstGeom>
            <a:noFill/>
            <a:ln>
              <a:noFill/>
            </a:ln>
          </p:spPr>
        </p:pic>
      </p:grpSp>
      <p:grpSp>
        <p:nvGrpSpPr>
          <p:cNvPr id="2655" name="Google Shape;2655;p223"/>
          <p:cNvGrpSpPr/>
          <p:nvPr/>
        </p:nvGrpSpPr>
        <p:grpSpPr>
          <a:xfrm>
            <a:off x="5188863" y="4163133"/>
            <a:ext cx="943627" cy="424931"/>
            <a:chOff x="3047526" y="3670740"/>
            <a:chExt cx="1602900" cy="721812"/>
          </a:xfrm>
        </p:grpSpPr>
        <p:sp>
          <p:nvSpPr>
            <p:cNvPr id="2656" name="Google Shape;2656;p223"/>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2657" name="Google Shape;2657;p223"/>
            <p:cNvPicPr preferRelativeResize="0"/>
            <p:nvPr/>
          </p:nvPicPr>
          <p:blipFill>
            <a:blip r:embed="rId5">
              <a:alphaModFix/>
            </a:blip>
            <a:stretch>
              <a:fillRect/>
            </a:stretch>
          </p:blipFill>
          <p:spPr>
            <a:xfrm>
              <a:off x="3474676" y="3670740"/>
              <a:ext cx="748604" cy="430400"/>
            </a:xfrm>
            <a:prstGeom prst="rect">
              <a:avLst/>
            </a:prstGeom>
            <a:noFill/>
            <a:ln>
              <a:noFill/>
            </a:ln>
          </p:spPr>
        </p:pic>
      </p:grpSp>
      <p:grpSp>
        <p:nvGrpSpPr>
          <p:cNvPr id="2658" name="Google Shape;2658;p223"/>
          <p:cNvGrpSpPr/>
          <p:nvPr/>
        </p:nvGrpSpPr>
        <p:grpSpPr>
          <a:xfrm>
            <a:off x="6380784" y="4145883"/>
            <a:ext cx="943627" cy="442181"/>
            <a:chOff x="4950133" y="3641439"/>
            <a:chExt cx="1602900" cy="751114"/>
          </a:xfrm>
        </p:grpSpPr>
        <p:sp>
          <p:nvSpPr>
            <p:cNvPr id="2659" name="Google Shape;2659;p223"/>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2660" name="Google Shape;2660;p223"/>
            <p:cNvPicPr preferRelativeResize="0"/>
            <p:nvPr/>
          </p:nvPicPr>
          <p:blipFill>
            <a:blip r:embed="rId6">
              <a:alphaModFix/>
            </a:blip>
            <a:stretch>
              <a:fillRect/>
            </a:stretch>
          </p:blipFill>
          <p:spPr>
            <a:xfrm>
              <a:off x="5442475" y="3641439"/>
              <a:ext cx="640550" cy="473825"/>
            </a:xfrm>
            <a:prstGeom prst="rect">
              <a:avLst/>
            </a:prstGeom>
            <a:noFill/>
            <a:ln>
              <a:noFill/>
            </a:ln>
          </p:spPr>
        </p:pic>
      </p:grpSp>
      <p:grpSp>
        <p:nvGrpSpPr>
          <p:cNvPr id="2661" name="Google Shape;2661;p223"/>
          <p:cNvGrpSpPr/>
          <p:nvPr/>
        </p:nvGrpSpPr>
        <p:grpSpPr>
          <a:xfrm>
            <a:off x="7572710" y="4146229"/>
            <a:ext cx="943627" cy="456788"/>
            <a:chOff x="7009926" y="3642026"/>
            <a:chExt cx="1602900" cy="775926"/>
          </a:xfrm>
        </p:grpSpPr>
        <p:sp>
          <p:nvSpPr>
            <p:cNvPr id="2662" name="Google Shape;2662;p223"/>
            <p:cNvSpPr txBox="1"/>
            <p:nvPr/>
          </p:nvSpPr>
          <p:spPr>
            <a:xfrm>
              <a:off x="7009926" y="41404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2663" name="Google Shape;2663;p223"/>
            <p:cNvPicPr preferRelativeResize="0"/>
            <p:nvPr/>
          </p:nvPicPr>
          <p:blipFill>
            <a:blip r:embed="rId7">
              <a:alphaModFix/>
            </a:blip>
            <a:stretch>
              <a:fillRect/>
            </a:stretch>
          </p:blipFill>
          <p:spPr>
            <a:xfrm>
              <a:off x="7508475" y="3642026"/>
              <a:ext cx="640550" cy="482022"/>
            </a:xfrm>
            <a:prstGeom prst="rect">
              <a:avLst/>
            </a:prstGeom>
            <a:noFill/>
            <a:ln>
              <a:noFill/>
            </a:ln>
          </p:spPr>
        </p:pic>
      </p:grpSp>
      <p:pic>
        <p:nvPicPr>
          <p:cNvPr id="2664" name="Google Shape;2664;p223"/>
          <p:cNvPicPr preferRelativeResize="0"/>
          <p:nvPr/>
        </p:nvPicPr>
        <p:blipFill rotWithShape="1">
          <a:blip r:embed="rId8">
            <a:alphaModFix/>
          </a:blip>
          <a:srcRect b="0" l="0" r="0" t="0"/>
          <a:stretch/>
        </p:blipFill>
        <p:spPr>
          <a:xfrm rot="-5400000">
            <a:off x="4164951" y="1844190"/>
            <a:ext cx="719925" cy="719925"/>
          </a:xfrm>
          <a:prstGeom prst="rect">
            <a:avLst/>
          </a:prstGeom>
          <a:noFill/>
          <a:ln>
            <a:noFill/>
          </a:ln>
        </p:spPr>
      </p:pic>
      <p:pic>
        <p:nvPicPr>
          <p:cNvPr id="2665" name="Google Shape;2665;p223"/>
          <p:cNvPicPr preferRelativeResize="0"/>
          <p:nvPr/>
        </p:nvPicPr>
        <p:blipFill rotWithShape="1">
          <a:blip r:embed="rId9">
            <a:alphaModFix/>
          </a:blip>
          <a:srcRect b="0" l="0" r="0" t="0"/>
          <a:stretch/>
        </p:blipFill>
        <p:spPr>
          <a:xfrm>
            <a:off x="4928137" y="1880158"/>
            <a:ext cx="647991" cy="647990"/>
          </a:xfrm>
          <a:prstGeom prst="rect">
            <a:avLst/>
          </a:prstGeom>
          <a:noFill/>
          <a:ln>
            <a:noFill/>
          </a:ln>
        </p:spPr>
      </p:pic>
      <p:pic>
        <p:nvPicPr>
          <p:cNvPr id="2666" name="Google Shape;2666;p223"/>
          <p:cNvPicPr preferRelativeResize="0"/>
          <p:nvPr/>
        </p:nvPicPr>
        <p:blipFill rotWithShape="1">
          <a:blip r:embed="rId10">
            <a:alphaModFix/>
          </a:blip>
          <a:srcRect b="0" l="0" r="0" t="0"/>
          <a:stretch/>
        </p:blipFill>
        <p:spPr>
          <a:xfrm>
            <a:off x="6908722" y="1841351"/>
            <a:ext cx="725625" cy="725604"/>
          </a:xfrm>
          <a:prstGeom prst="rect">
            <a:avLst/>
          </a:prstGeom>
          <a:noFill/>
          <a:ln>
            <a:noFill/>
          </a:ln>
        </p:spPr>
      </p:pic>
      <p:sp>
        <p:nvSpPr>
          <p:cNvPr id="2667" name="Google Shape;2667;p223"/>
          <p:cNvSpPr txBox="1"/>
          <p:nvPr/>
        </p:nvSpPr>
        <p:spPr>
          <a:xfrm>
            <a:off x="4437225" y="1630575"/>
            <a:ext cx="1454700" cy="2526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i="1" lang="en" sz="900">
                <a:solidFill>
                  <a:schemeClr val="dk1"/>
                </a:solidFill>
                <a:latin typeface="Red Hat Display"/>
                <a:ea typeface="Red Hat Display"/>
                <a:cs typeface="Red Hat Display"/>
                <a:sym typeface="Red Hat Display"/>
              </a:rPr>
              <a:t>Applications</a:t>
            </a:r>
            <a:endParaRPr sz="900"/>
          </a:p>
        </p:txBody>
      </p:sp>
      <p:sp>
        <p:nvSpPr>
          <p:cNvPr id="2668" name="Google Shape;2668;p223"/>
          <p:cNvSpPr txBox="1"/>
          <p:nvPr/>
        </p:nvSpPr>
        <p:spPr>
          <a:xfrm>
            <a:off x="6984206" y="1630575"/>
            <a:ext cx="1174200" cy="2526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i="1" lang="en" sz="900">
                <a:solidFill>
                  <a:schemeClr val="dk1"/>
                </a:solidFill>
                <a:latin typeface="Red Hat Display"/>
                <a:ea typeface="Red Hat Display"/>
                <a:cs typeface="Red Hat Display"/>
                <a:sym typeface="Red Hat Display"/>
              </a:rPr>
              <a:t>Events</a:t>
            </a:r>
            <a:endParaRPr sz="900"/>
          </a:p>
        </p:txBody>
      </p:sp>
      <p:pic>
        <p:nvPicPr>
          <p:cNvPr id="2669" name="Google Shape;2669;p223"/>
          <p:cNvPicPr preferRelativeResize="0"/>
          <p:nvPr/>
        </p:nvPicPr>
        <p:blipFill rotWithShape="1">
          <a:blip r:embed="rId11">
            <a:alphaModFix/>
          </a:blip>
          <a:srcRect b="0" l="0" r="0" t="0"/>
          <a:stretch/>
        </p:blipFill>
        <p:spPr>
          <a:xfrm>
            <a:off x="7464230" y="1880158"/>
            <a:ext cx="647991" cy="647990"/>
          </a:xfrm>
          <a:prstGeom prst="rect">
            <a:avLst/>
          </a:prstGeom>
          <a:noFill/>
          <a:ln>
            <a:noFill/>
          </a:ln>
        </p:spPr>
      </p:pic>
      <p:grpSp>
        <p:nvGrpSpPr>
          <p:cNvPr id="2670" name="Google Shape;2670;p223"/>
          <p:cNvGrpSpPr/>
          <p:nvPr/>
        </p:nvGrpSpPr>
        <p:grpSpPr>
          <a:xfrm>
            <a:off x="5619388" y="1844190"/>
            <a:ext cx="719925" cy="719925"/>
            <a:chOff x="7878245" y="2455871"/>
            <a:chExt cx="959900" cy="959900"/>
          </a:xfrm>
        </p:grpSpPr>
        <p:sp>
          <p:nvSpPr>
            <p:cNvPr id="2671" name="Google Shape;2671;p223"/>
            <p:cNvSpPr txBox="1"/>
            <p:nvPr/>
          </p:nvSpPr>
          <p:spPr>
            <a:xfrm>
              <a:off x="8263105" y="2730123"/>
              <a:ext cx="323400" cy="297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EE0000"/>
                  </a:solidFill>
                  <a:latin typeface="Overpass Mono"/>
                  <a:ea typeface="Overpass Mono"/>
                  <a:cs typeface="Overpass Mono"/>
                  <a:sym typeface="Overpass Mono"/>
                </a:rPr>
                <a:t>F</a:t>
              </a:r>
              <a:endParaRPr b="1" sz="1100">
                <a:solidFill>
                  <a:srgbClr val="EE0000"/>
                </a:solidFill>
                <a:latin typeface="Overpass Mono"/>
                <a:ea typeface="Overpass Mono"/>
                <a:cs typeface="Overpass Mono"/>
                <a:sym typeface="Overpass Mono"/>
              </a:endParaRPr>
            </a:p>
          </p:txBody>
        </p:sp>
        <p:pic>
          <p:nvPicPr>
            <p:cNvPr id="2672" name="Google Shape;2672;p223"/>
            <p:cNvPicPr preferRelativeResize="0"/>
            <p:nvPr/>
          </p:nvPicPr>
          <p:blipFill rotWithShape="1">
            <a:blip r:embed="rId8">
              <a:alphaModFix/>
            </a:blip>
            <a:srcRect b="0" l="0" r="0" t="0"/>
            <a:stretch/>
          </p:blipFill>
          <p:spPr>
            <a:xfrm rot="-5400000">
              <a:off x="7878245" y="2455871"/>
              <a:ext cx="959900" cy="959900"/>
            </a:xfrm>
            <a:prstGeom prst="rect">
              <a:avLst/>
            </a:prstGeom>
            <a:noFill/>
            <a:ln>
              <a:noFill/>
            </a:ln>
          </p:spPr>
        </p:pic>
      </p:grpSp>
      <p:sp>
        <p:nvSpPr>
          <p:cNvPr id="2673" name="Google Shape;2673;p223"/>
          <p:cNvSpPr txBox="1"/>
          <p:nvPr/>
        </p:nvSpPr>
        <p:spPr>
          <a:xfrm>
            <a:off x="3971569" y="4673813"/>
            <a:ext cx="3662700" cy="272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baseline="30000" lang="en" sz="800">
                <a:solidFill>
                  <a:srgbClr val="666666"/>
                </a:solidFill>
                <a:latin typeface="Red Hat Display"/>
                <a:ea typeface="Red Hat Display"/>
                <a:cs typeface="Red Hat Display"/>
                <a:sym typeface="Red Hat Display"/>
              </a:rPr>
              <a:t>* Functions are currently a work in progress initiative</a:t>
            </a:r>
            <a:endParaRPr baseline="30000" sz="800">
              <a:solidFill>
                <a:srgbClr val="666666"/>
              </a:solidFill>
              <a:latin typeface="Red Hat Display"/>
              <a:ea typeface="Red Hat Display"/>
              <a:cs typeface="Red Hat Display"/>
              <a:sym typeface="Red Hat Display"/>
            </a:endParaRPr>
          </a:p>
          <a:p>
            <a:pPr indent="0" lvl="0" marL="0" rtl="0" algn="l">
              <a:spcBef>
                <a:spcPts val="0"/>
              </a:spcBef>
              <a:spcAft>
                <a:spcPts val="0"/>
              </a:spcAft>
              <a:buNone/>
            </a:pPr>
            <a:r>
              <a:t/>
            </a:r>
            <a:endParaRPr baseline="30000" sz="800">
              <a:solidFill>
                <a:srgbClr val="666666"/>
              </a:solidFill>
              <a:latin typeface="Red Hat Display"/>
              <a:ea typeface="Red Hat Display"/>
              <a:cs typeface="Red Hat Display"/>
              <a:sym typeface="Red Hat Display"/>
            </a:endParaRPr>
          </a:p>
        </p:txBody>
      </p:sp>
      <p:sp>
        <p:nvSpPr>
          <p:cNvPr id="2674" name="Google Shape;2674;p223"/>
          <p:cNvSpPr/>
          <p:nvPr/>
        </p:nvSpPr>
        <p:spPr>
          <a:xfrm>
            <a:off x="478538" y="179569"/>
            <a:ext cx="1141800" cy="217500"/>
          </a:xfrm>
          <a:prstGeom prst="roundRect">
            <a:avLst>
              <a:gd fmla="val 47475" name="adj"/>
            </a:avLst>
          </a:prstGeom>
          <a:solidFill>
            <a:srgbClr val="EE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600">
                <a:solidFill>
                  <a:srgbClr val="FFFFFF"/>
                </a:solidFill>
                <a:latin typeface="Red Hat Text Medium"/>
                <a:ea typeface="Red Hat Text Medium"/>
                <a:cs typeface="Red Hat Text Medium"/>
                <a:sym typeface="Red Hat Text Medium"/>
              </a:rPr>
              <a:t>Generally Available</a:t>
            </a:r>
            <a:endParaRPr sz="600">
              <a:solidFill>
                <a:srgbClr val="FFFFFF"/>
              </a:solidFill>
              <a:latin typeface="Red Hat Text Medium"/>
              <a:ea typeface="Red Hat Text Medium"/>
              <a:cs typeface="Red Hat Text Medium"/>
              <a:sym typeface="Red Hat Text Medium"/>
            </a:endParaRPr>
          </a:p>
        </p:txBody>
      </p:sp>
      <p:sp>
        <p:nvSpPr>
          <p:cNvPr id="2675" name="Google Shape;2675;p223"/>
          <p:cNvSpPr/>
          <p:nvPr/>
        </p:nvSpPr>
        <p:spPr>
          <a:xfrm>
            <a:off x="5625963" y="2924700"/>
            <a:ext cx="1261200" cy="323100"/>
          </a:xfrm>
          <a:prstGeom prst="rect">
            <a:avLst/>
          </a:prstGeom>
          <a:solidFill>
            <a:srgbClr val="0089DD"/>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FUNCTIONS</a:t>
            </a:r>
            <a:r>
              <a:rPr b="1" baseline="30000" lang="en" sz="800">
                <a:solidFill>
                  <a:srgbClr val="FFFFFF"/>
                </a:solidFill>
                <a:latin typeface="Red Hat Display"/>
                <a:ea typeface="Red Hat Display"/>
                <a:cs typeface="Red Hat Display"/>
                <a:sym typeface="Red Hat Display"/>
              </a:rPr>
              <a:t>*</a:t>
            </a:r>
            <a:r>
              <a:rPr b="1" lang="en" sz="800">
                <a:solidFill>
                  <a:srgbClr val="FFFFFF"/>
                </a:solidFill>
                <a:latin typeface="Red Hat Display"/>
                <a:ea typeface="Red Hat Display"/>
                <a:cs typeface="Red Hat Display"/>
                <a:sym typeface="Red Hat Display"/>
              </a:rPr>
              <a:t> </a:t>
            </a:r>
            <a:endParaRPr b="1" baseline="30000" sz="800">
              <a:solidFill>
                <a:srgbClr val="FFFFFF"/>
              </a:solidFill>
              <a:latin typeface="Red Hat Display"/>
              <a:ea typeface="Red Hat Display"/>
              <a:cs typeface="Red Hat Display"/>
              <a:sym typeface="Red Hat Display"/>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224"/>
          <p:cNvSpPr txBox="1"/>
          <p:nvPr/>
        </p:nvSpPr>
        <p:spPr>
          <a:xfrm>
            <a:off x="325400" y="922225"/>
            <a:ext cx="6125400" cy="378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Font typeface="Red Hat Display"/>
              <a:buChar char="●"/>
            </a:pPr>
            <a:r>
              <a:rPr lang="en">
                <a:latin typeface="Red Hat Display"/>
                <a:ea typeface="Red Hat Display"/>
                <a:cs typeface="Red Hat Display"/>
                <a:sym typeface="Red Hat Display"/>
              </a:rPr>
              <a:t>Pipeline templates for serverless when importing application (+Add)</a:t>
            </a:r>
            <a:endParaRPr>
              <a:latin typeface="Red Hat Display"/>
              <a:ea typeface="Red Hat Display"/>
              <a:cs typeface="Red Hat Display"/>
              <a:sym typeface="Red Hat Display"/>
            </a:endParaRPr>
          </a:p>
          <a:p>
            <a:pPr indent="-317500" lvl="0" marL="457200" rtl="0" algn="l">
              <a:lnSpc>
                <a:spcPct val="100000"/>
              </a:lnSpc>
              <a:spcBef>
                <a:spcPts val="1000"/>
              </a:spcBef>
              <a:spcAft>
                <a:spcPts val="0"/>
              </a:spcAft>
              <a:buSzPts val="1400"/>
              <a:buFont typeface="Red Hat Display"/>
              <a:buChar char="●"/>
            </a:pPr>
            <a:r>
              <a:rPr lang="en">
                <a:latin typeface="Red Hat Display"/>
                <a:ea typeface="Red Hat Display"/>
                <a:cs typeface="Red Hat Display"/>
                <a:sym typeface="Red Hat Display"/>
              </a:rPr>
              <a:t>Pipeline templates use workspaces instead of PipelineResources</a:t>
            </a:r>
            <a:endParaRPr>
              <a:latin typeface="Red Hat Display"/>
              <a:ea typeface="Red Hat Display"/>
              <a:cs typeface="Red Hat Display"/>
              <a:sym typeface="Red Hat Display"/>
            </a:endParaRPr>
          </a:p>
          <a:p>
            <a:pPr indent="-317500" lvl="0" marL="457200" rtl="0" algn="l">
              <a:lnSpc>
                <a:spcPct val="100000"/>
              </a:lnSpc>
              <a:spcBef>
                <a:spcPts val="1000"/>
              </a:spcBef>
              <a:spcAft>
                <a:spcPts val="0"/>
              </a:spcAft>
              <a:buSzPts val="1400"/>
              <a:buFont typeface="Red Hat Display"/>
              <a:buChar char="●"/>
            </a:pPr>
            <a:r>
              <a:rPr lang="en">
                <a:latin typeface="Red Hat Display"/>
                <a:ea typeface="Red Hat Display"/>
                <a:cs typeface="Red Hat Display"/>
                <a:sym typeface="Red Hat Display"/>
              </a:rPr>
              <a:t>Default workspace per PipelineRun or globally</a:t>
            </a:r>
            <a:endParaRPr>
              <a:latin typeface="Red Hat Display"/>
              <a:ea typeface="Red Hat Display"/>
              <a:cs typeface="Red Hat Display"/>
              <a:sym typeface="Red Hat Display"/>
            </a:endParaRPr>
          </a:p>
          <a:p>
            <a:pPr indent="-317500" lvl="0" marL="457200" rtl="0" algn="l">
              <a:lnSpc>
                <a:spcPct val="100000"/>
              </a:lnSpc>
              <a:spcBef>
                <a:spcPts val="1000"/>
              </a:spcBef>
              <a:spcAft>
                <a:spcPts val="0"/>
              </a:spcAft>
              <a:buSzPts val="1400"/>
              <a:buFont typeface="Red Hat Display"/>
              <a:buChar char="●"/>
            </a:pPr>
            <a:r>
              <a:rPr lang="en">
                <a:latin typeface="Red Hat Display"/>
                <a:ea typeface="Red Hat Display"/>
                <a:cs typeface="Red Hat Display"/>
                <a:sym typeface="Red Hat Display"/>
              </a:rPr>
              <a:t>Expanded Task library</a:t>
            </a:r>
            <a:endParaRPr>
              <a:latin typeface="Red Hat Display"/>
              <a:ea typeface="Red Hat Display"/>
              <a:cs typeface="Red Hat Display"/>
              <a:sym typeface="Red Hat Display"/>
            </a:endParaRPr>
          </a:p>
          <a:p>
            <a:pPr indent="-304800" lvl="1" marL="914400" rtl="0" algn="l">
              <a:lnSpc>
                <a:spcPct val="115000"/>
              </a:lnSpc>
              <a:spcBef>
                <a:spcPts val="1000"/>
              </a:spcBef>
              <a:spcAft>
                <a:spcPts val="0"/>
              </a:spcAft>
              <a:buSzPts val="1200"/>
              <a:buFont typeface="Red Hat Display"/>
              <a:buChar char="○"/>
            </a:pPr>
            <a:r>
              <a:rPr lang="en" sz="1200">
                <a:latin typeface="Red Hat Display"/>
                <a:ea typeface="Red Hat Display"/>
                <a:cs typeface="Red Hat Display"/>
                <a:sym typeface="Red Hat Display"/>
              </a:rPr>
              <a:t>Helm tasks</a:t>
            </a:r>
            <a:endParaRPr sz="1200">
              <a:latin typeface="Red Hat Display"/>
              <a:ea typeface="Red Hat Display"/>
              <a:cs typeface="Red Hat Display"/>
              <a:sym typeface="Red Hat Display"/>
            </a:endParaRPr>
          </a:p>
          <a:p>
            <a:pPr indent="-304800" lvl="1" marL="9144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Skopeo tasks</a:t>
            </a:r>
            <a:endParaRPr sz="1200">
              <a:latin typeface="Red Hat Display"/>
              <a:ea typeface="Red Hat Display"/>
              <a:cs typeface="Red Hat Display"/>
              <a:sym typeface="Red Hat Display"/>
            </a:endParaRPr>
          </a:p>
          <a:p>
            <a:pPr indent="-304800" lvl="1" marL="9144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Trigger Jenkins jobs from Tekton</a:t>
            </a:r>
            <a:endParaRPr sz="1200">
              <a:latin typeface="Red Hat Display"/>
              <a:ea typeface="Red Hat Display"/>
              <a:cs typeface="Red Hat Display"/>
              <a:sym typeface="Red Hat Display"/>
            </a:endParaRPr>
          </a:p>
          <a:p>
            <a:pPr indent="-317500" lvl="0" marL="457200" rtl="0" algn="l">
              <a:lnSpc>
                <a:spcPct val="100000"/>
              </a:lnSpc>
              <a:spcBef>
                <a:spcPts val="1000"/>
              </a:spcBef>
              <a:spcAft>
                <a:spcPts val="0"/>
              </a:spcAft>
              <a:buSzPts val="1400"/>
              <a:buFont typeface="Red Hat Display"/>
              <a:buChar char="●"/>
            </a:pPr>
            <a:r>
              <a:rPr lang="en">
                <a:latin typeface="Red Hat Display"/>
                <a:ea typeface="Red Hat Display"/>
                <a:cs typeface="Red Hat Display"/>
                <a:sym typeface="Red Hat Display"/>
              </a:rPr>
              <a:t>Support for disconnected clusters</a:t>
            </a:r>
            <a:endParaRPr>
              <a:latin typeface="Red Hat Display"/>
              <a:ea typeface="Red Hat Display"/>
              <a:cs typeface="Red Hat Display"/>
              <a:sym typeface="Red Hat Display"/>
            </a:endParaRPr>
          </a:p>
          <a:p>
            <a:pPr indent="-317500" lvl="0" marL="457200" rtl="0" algn="l">
              <a:lnSpc>
                <a:spcPct val="100000"/>
              </a:lnSpc>
              <a:spcBef>
                <a:spcPts val="1000"/>
              </a:spcBef>
              <a:spcAft>
                <a:spcPts val="0"/>
              </a:spcAft>
              <a:buSzPts val="1400"/>
              <a:buFont typeface="Red Hat Display"/>
              <a:buChar char="●"/>
            </a:pPr>
            <a:r>
              <a:rPr lang="en">
                <a:latin typeface="Red Hat Display"/>
                <a:ea typeface="Red Hat Display"/>
                <a:cs typeface="Red Hat Display"/>
                <a:sym typeface="Red Hat Display"/>
              </a:rPr>
              <a:t>Pipeline metrics in cluster monitoring</a:t>
            </a:r>
            <a:endParaRPr>
              <a:latin typeface="Red Hat Display"/>
              <a:ea typeface="Red Hat Display"/>
              <a:cs typeface="Red Hat Display"/>
              <a:sym typeface="Red Hat Display"/>
            </a:endParaRPr>
          </a:p>
          <a:p>
            <a:pPr indent="-317500" lvl="0" marL="457200" rtl="0" algn="l">
              <a:lnSpc>
                <a:spcPct val="100000"/>
              </a:lnSpc>
              <a:spcBef>
                <a:spcPts val="1000"/>
              </a:spcBef>
              <a:spcAft>
                <a:spcPts val="0"/>
              </a:spcAft>
              <a:buSzPts val="1400"/>
              <a:buFont typeface="Red Hat Display"/>
              <a:buChar char="●"/>
            </a:pPr>
            <a:r>
              <a:rPr lang="en">
                <a:latin typeface="Red Hat Display"/>
                <a:ea typeface="Red Hat Display"/>
                <a:cs typeface="Red Hat Display"/>
                <a:sym typeface="Red Hat Display"/>
              </a:rPr>
              <a:t>Pipeline Quick Start tours in Dev Console</a:t>
            </a:r>
            <a:endParaRPr>
              <a:latin typeface="Red Hat Display"/>
              <a:ea typeface="Red Hat Display"/>
              <a:cs typeface="Red Hat Display"/>
              <a:sym typeface="Red Hat Display"/>
            </a:endParaRPr>
          </a:p>
          <a:p>
            <a:pPr indent="-317500" lvl="0" marL="457200" rtl="0" algn="l">
              <a:lnSpc>
                <a:spcPct val="100000"/>
              </a:lnSpc>
              <a:spcBef>
                <a:spcPts val="1000"/>
              </a:spcBef>
              <a:spcAft>
                <a:spcPts val="0"/>
              </a:spcAft>
              <a:buSzPts val="1400"/>
              <a:buFont typeface="Red Hat Display"/>
              <a:buChar char="●"/>
            </a:pPr>
            <a:r>
              <a:rPr lang="en">
                <a:latin typeface="Red Hat Display"/>
                <a:ea typeface="Red Hat Display"/>
                <a:cs typeface="Red Hat Display"/>
                <a:sym typeface="Red Hat Display"/>
              </a:rPr>
              <a:t>Enhancements in Tekton CLI: workspaces, results, ...</a:t>
            </a:r>
            <a:endParaRPr>
              <a:latin typeface="Red Hat Display"/>
              <a:ea typeface="Red Hat Display"/>
              <a:cs typeface="Red Hat Display"/>
              <a:sym typeface="Red Hat Display"/>
            </a:endParaRPr>
          </a:p>
        </p:txBody>
      </p:sp>
      <p:grpSp>
        <p:nvGrpSpPr>
          <p:cNvPr id="2681" name="Google Shape;2681;p224"/>
          <p:cNvGrpSpPr/>
          <p:nvPr/>
        </p:nvGrpSpPr>
        <p:grpSpPr>
          <a:xfrm>
            <a:off x="7221475" y="274530"/>
            <a:ext cx="1947197" cy="284511"/>
            <a:chOff x="2469250" y="503175"/>
            <a:chExt cx="3127525" cy="391350"/>
          </a:xfrm>
        </p:grpSpPr>
        <p:sp>
          <p:nvSpPr>
            <p:cNvPr id="2682" name="Google Shape;2682;p224"/>
            <p:cNvSpPr/>
            <p:nvPr/>
          </p:nvSpPr>
          <p:spPr>
            <a:xfrm>
              <a:off x="2469250" y="503175"/>
              <a:ext cx="3093550" cy="391350"/>
            </a:xfrm>
            <a:custGeom>
              <a:rect b="b" l="l" r="r" t="t"/>
              <a:pathLst>
                <a:path extrusionOk="0" h="15654" w="123742">
                  <a:moveTo>
                    <a:pt x="17891" y="0"/>
                  </a:moveTo>
                  <a:lnTo>
                    <a:pt x="123742" y="0"/>
                  </a:lnTo>
                  <a:lnTo>
                    <a:pt x="123742" y="15654"/>
                  </a:lnTo>
                  <a:lnTo>
                    <a:pt x="0" y="15654"/>
                  </a:lnTo>
                  <a:close/>
                </a:path>
              </a:pathLst>
            </a:custGeom>
            <a:solidFill>
              <a:srgbClr val="CC0000"/>
            </a:solidFill>
            <a:ln>
              <a:noFill/>
            </a:ln>
          </p:spPr>
        </p:sp>
        <p:sp>
          <p:nvSpPr>
            <p:cNvPr id="2683" name="Google Shape;2683;p224"/>
            <p:cNvSpPr txBox="1"/>
            <p:nvPr/>
          </p:nvSpPr>
          <p:spPr>
            <a:xfrm>
              <a:off x="2944475" y="519650"/>
              <a:ext cx="2652300" cy="3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Light"/>
                  <a:ea typeface="Overpass Light"/>
                  <a:cs typeface="Overpass Light"/>
                  <a:sym typeface="Overpass Light"/>
                </a:rPr>
                <a:t>Tech Preview</a:t>
              </a:r>
              <a:endParaRPr sz="1000">
                <a:solidFill>
                  <a:srgbClr val="FFFFFF"/>
                </a:solidFill>
                <a:latin typeface="Overpass Light"/>
                <a:ea typeface="Overpass Light"/>
                <a:cs typeface="Overpass Light"/>
                <a:sym typeface="Overpass Light"/>
              </a:endParaRPr>
            </a:p>
          </p:txBody>
        </p:sp>
      </p:grpSp>
      <p:pic>
        <p:nvPicPr>
          <p:cNvPr id="2684" name="Google Shape;2684;p224"/>
          <p:cNvPicPr preferRelativeResize="0"/>
          <p:nvPr/>
        </p:nvPicPr>
        <p:blipFill>
          <a:blip r:embed="rId3">
            <a:alphaModFix/>
          </a:blip>
          <a:stretch>
            <a:fillRect/>
          </a:stretch>
        </p:blipFill>
        <p:spPr>
          <a:xfrm>
            <a:off x="7937325" y="633300"/>
            <a:ext cx="1085325" cy="348200"/>
          </a:xfrm>
          <a:prstGeom prst="rect">
            <a:avLst/>
          </a:prstGeom>
          <a:noFill/>
          <a:ln>
            <a:noFill/>
          </a:ln>
        </p:spPr>
      </p:pic>
      <p:sp>
        <p:nvSpPr>
          <p:cNvPr id="2685" name="Google Shape;2685;p224"/>
          <p:cNvSpPr txBox="1"/>
          <p:nvPr/>
        </p:nvSpPr>
        <p:spPr>
          <a:xfrm>
            <a:off x="372223" y="48569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Red Hat Display"/>
                <a:ea typeface="Red Hat Display"/>
                <a:cs typeface="Red Hat Display"/>
                <a:sym typeface="Red Hat Display"/>
              </a:rPr>
              <a:t>Product Manager: Siamak Sadeghianfar</a:t>
            </a:r>
            <a:endParaRPr sz="700">
              <a:solidFill>
                <a:srgbClr val="999999"/>
              </a:solidFill>
              <a:latin typeface="Red Hat Display"/>
              <a:ea typeface="Red Hat Display"/>
              <a:cs typeface="Red Hat Display"/>
              <a:sym typeface="Red Hat Display"/>
            </a:endParaRPr>
          </a:p>
        </p:txBody>
      </p:sp>
      <p:sp>
        <p:nvSpPr>
          <p:cNvPr id="2686" name="Google Shape;2686;p224"/>
          <p:cNvSpPr txBox="1"/>
          <p:nvPr>
            <p:ph type="title"/>
          </p:nvPr>
        </p:nvSpPr>
        <p:spPr>
          <a:xfrm>
            <a:off x="407950" y="252300"/>
            <a:ext cx="6813600" cy="4668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3300"/>
              <a:buFont typeface="Arial"/>
              <a:buNone/>
            </a:pPr>
            <a:r>
              <a:rPr lang="en" sz="2600">
                <a:solidFill>
                  <a:schemeClr val="dk1"/>
                </a:solidFill>
              </a:rPr>
              <a:t>Cloud-native CI/CD with OpenShift Pipelines</a:t>
            </a:r>
            <a:endParaRPr>
              <a:solidFill>
                <a:schemeClr val="dk1"/>
              </a:solidFill>
            </a:endParaRPr>
          </a:p>
          <a:p>
            <a:pPr indent="0" lvl="0" marL="0" rtl="0" algn="ctr">
              <a:spcBef>
                <a:spcPts val="0"/>
              </a:spcBef>
              <a:spcAft>
                <a:spcPts val="0"/>
              </a:spcAft>
              <a:buNone/>
            </a:pPr>
            <a:r>
              <a:t/>
            </a:r>
            <a:endParaRPr sz="2600">
              <a:latin typeface="Red Hat Display"/>
              <a:ea typeface="Red Hat Display"/>
              <a:cs typeface="Red Hat Display"/>
              <a:sym typeface="Red Hat Display"/>
            </a:endParaRPr>
          </a:p>
        </p:txBody>
      </p:sp>
      <p:sp>
        <p:nvSpPr>
          <p:cNvPr id="2687" name="Google Shape;2687;p22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88" name="Google Shape;2688;p224"/>
          <p:cNvSpPr txBox="1"/>
          <p:nvPr/>
        </p:nvSpPr>
        <p:spPr>
          <a:xfrm>
            <a:off x="2672637" y="4769550"/>
            <a:ext cx="54054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ed Hat Text"/>
                <a:ea typeface="Red Hat Text"/>
                <a:cs typeface="Red Hat Text"/>
                <a:sym typeface="Red Hat Text"/>
              </a:rPr>
              <a:t>* Available through the OpenShift Pipelines operator “preview” channel</a:t>
            </a:r>
            <a:endParaRPr sz="1000">
              <a:latin typeface="Red Hat Text"/>
              <a:ea typeface="Red Hat Text"/>
              <a:cs typeface="Red Hat Text"/>
              <a:sym typeface="Red Hat Text"/>
            </a:endParaRPr>
          </a:p>
        </p:txBody>
      </p:sp>
      <p:pic>
        <p:nvPicPr>
          <p:cNvPr id="2689" name="Google Shape;2689;p224"/>
          <p:cNvPicPr preferRelativeResize="0"/>
          <p:nvPr/>
        </p:nvPicPr>
        <p:blipFill>
          <a:blip r:embed="rId4">
            <a:alphaModFix/>
          </a:blip>
          <a:stretch>
            <a:fillRect/>
          </a:stretch>
        </p:blipFill>
        <p:spPr>
          <a:xfrm>
            <a:off x="4572000" y="1768813"/>
            <a:ext cx="3768925" cy="2213424"/>
          </a:xfrm>
          <a:prstGeom prst="rect">
            <a:avLst/>
          </a:prstGeom>
          <a:noFill/>
          <a:ln>
            <a:noFill/>
          </a:ln>
        </p:spPr>
      </p:pic>
      <p:pic>
        <p:nvPicPr>
          <p:cNvPr id="2690" name="Google Shape;2690;p224"/>
          <p:cNvPicPr preferRelativeResize="0"/>
          <p:nvPr/>
        </p:nvPicPr>
        <p:blipFill rotWithShape="1">
          <a:blip r:embed="rId5">
            <a:alphaModFix/>
          </a:blip>
          <a:srcRect b="0" l="0" r="0" t="0"/>
          <a:stretch/>
        </p:blipFill>
        <p:spPr>
          <a:xfrm>
            <a:off x="4796825" y="2631750"/>
            <a:ext cx="4113124" cy="2072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225"/>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CodeReady Workspaces</a:t>
            </a:r>
            <a:endParaRPr/>
          </a:p>
        </p:txBody>
      </p:sp>
      <p:pic>
        <p:nvPicPr>
          <p:cNvPr id="2696" name="Google Shape;2696;p225"/>
          <p:cNvPicPr preferRelativeResize="0"/>
          <p:nvPr/>
        </p:nvPicPr>
        <p:blipFill rotWithShape="1">
          <a:blip r:embed="rId3">
            <a:alphaModFix/>
          </a:blip>
          <a:srcRect b="0" l="0" r="0" t="0"/>
          <a:stretch/>
        </p:blipFill>
        <p:spPr>
          <a:xfrm>
            <a:off x="3686156" y="1433888"/>
            <a:ext cx="5008535" cy="2964507"/>
          </a:xfrm>
          <a:prstGeom prst="rect">
            <a:avLst/>
          </a:prstGeom>
          <a:noFill/>
          <a:ln>
            <a:noFill/>
          </a:ln>
        </p:spPr>
      </p:pic>
      <p:sp>
        <p:nvSpPr>
          <p:cNvPr id="2697" name="Google Shape;2697;p225"/>
          <p:cNvSpPr txBox="1"/>
          <p:nvPr/>
        </p:nvSpPr>
        <p:spPr>
          <a:xfrm>
            <a:off x="558581" y="1657538"/>
            <a:ext cx="3415500" cy="2539500"/>
          </a:xfrm>
          <a:prstGeom prst="rect">
            <a:avLst/>
          </a:prstGeom>
          <a:noFill/>
          <a:ln>
            <a:noFill/>
          </a:ln>
        </p:spPr>
        <p:txBody>
          <a:bodyPr anchorCtr="0" anchor="ctr" bIns="68575" lIns="68575" spcFirstLastPara="1" rIns="68575" wrap="square" tIns="68575">
            <a:noAutofit/>
          </a:bodyPr>
          <a:lstStyle/>
          <a:p>
            <a:pPr indent="-254000" lvl="0" marL="342900" rtl="0" algn="l">
              <a:lnSpc>
                <a:spcPct val="150000"/>
              </a:lnSpc>
              <a:spcBef>
                <a:spcPts val="0"/>
              </a:spcBef>
              <a:spcAft>
                <a:spcPts val="0"/>
              </a:spcAft>
              <a:buSzPts val="1400"/>
              <a:buFont typeface="Overpass Light"/>
              <a:buChar char="●"/>
            </a:pPr>
            <a:r>
              <a:rPr lang="en" sz="1400">
                <a:latin typeface="Overpass Light"/>
                <a:ea typeface="Overpass Light"/>
                <a:cs typeface="Overpass Light"/>
                <a:sym typeface="Overpass Light"/>
              </a:rPr>
              <a:t>Web-based Eclipse Che IDE</a:t>
            </a:r>
            <a:endParaRPr sz="1400">
              <a:latin typeface="Overpass Light"/>
              <a:ea typeface="Overpass Light"/>
              <a:cs typeface="Overpass Light"/>
              <a:sym typeface="Overpass Light"/>
            </a:endParaRPr>
          </a:p>
          <a:p>
            <a:pPr indent="-254000" lvl="0" marL="342900" rtl="0" algn="l">
              <a:lnSpc>
                <a:spcPct val="150000"/>
              </a:lnSpc>
              <a:spcBef>
                <a:spcPts val="0"/>
              </a:spcBef>
              <a:spcAft>
                <a:spcPts val="0"/>
              </a:spcAft>
              <a:buSzPts val="1400"/>
              <a:buFont typeface="Overpass Light"/>
              <a:buChar char="●"/>
            </a:pPr>
            <a:r>
              <a:rPr lang="en" sz="1400">
                <a:latin typeface="Overpass Light"/>
                <a:ea typeface="Overpass Light"/>
                <a:cs typeface="Overpass Light"/>
                <a:sym typeface="Overpass Light"/>
              </a:rPr>
              <a:t>Developer workspaces in pods</a:t>
            </a:r>
            <a:endParaRPr sz="1400">
              <a:latin typeface="Overpass Light"/>
              <a:ea typeface="Overpass Light"/>
              <a:cs typeface="Overpass Light"/>
              <a:sym typeface="Overpass Light"/>
            </a:endParaRPr>
          </a:p>
          <a:p>
            <a:pPr indent="-254000" lvl="0" marL="342900" rtl="0" algn="l">
              <a:lnSpc>
                <a:spcPct val="150000"/>
              </a:lnSpc>
              <a:spcBef>
                <a:spcPts val="0"/>
              </a:spcBef>
              <a:spcAft>
                <a:spcPts val="0"/>
              </a:spcAft>
              <a:buSzPts val="1400"/>
              <a:buFont typeface="Overpass Light"/>
              <a:buChar char="●"/>
            </a:pPr>
            <a:r>
              <a:rPr lang="en" sz="1400">
                <a:latin typeface="Overpass Light"/>
                <a:ea typeface="Overpass Light"/>
                <a:cs typeface="Overpass Light"/>
                <a:sym typeface="Overpass Light"/>
              </a:rPr>
              <a:t>Bundled development stacks</a:t>
            </a:r>
            <a:endParaRPr sz="1400">
              <a:latin typeface="Overpass Light"/>
              <a:ea typeface="Overpass Light"/>
              <a:cs typeface="Overpass Light"/>
              <a:sym typeface="Overpass Light"/>
            </a:endParaRPr>
          </a:p>
          <a:p>
            <a:pPr indent="-254000" lvl="0" marL="342900" rtl="0" algn="l">
              <a:lnSpc>
                <a:spcPct val="150000"/>
              </a:lnSpc>
              <a:spcBef>
                <a:spcPts val="0"/>
              </a:spcBef>
              <a:spcAft>
                <a:spcPts val="0"/>
              </a:spcAft>
              <a:buSzPts val="1400"/>
              <a:buFont typeface="Overpass Light"/>
              <a:buChar char="●"/>
            </a:pPr>
            <a:r>
              <a:rPr lang="en" sz="1400">
                <a:solidFill>
                  <a:schemeClr val="dk1"/>
                </a:solidFill>
                <a:latin typeface="Overpass Light"/>
                <a:ea typeface="Overpass Light"/>
                <a:cs typeface="Overpass Light"/>
                <a:sym typeface="Overpass Light"/>
              </a:rPr>
              <a:t>Available in OperatorHub</a:t>
            </a:r>
            <a:endParaRPr sz="1400">
              <a:latin typeface="Overpass Light"/>
              <a:ea typeface="Overpass Light"/>
              <a:cs typeface="Overpass Light"/>
              <a:sym typeface="Overpass Light"/>
            </a:endParaRPr>
          </a:p>
          <a:p>
            <a:pPr indent="0" lvl="0" marL="0" rtl="0" algn="l">
              <a:lnSpc>
                <a:spcPct val="150000"/>
              </a:lnSpc>
              <a:spcBef>
                <a:spcPts val="0"/>
              </a:spcBef>
              <a:spcAft>
                <a:spcPts val="0"/>
              </a:spcAft>
              <a:buNone/>
            </a:pPr>
            <a:r>
              <a:t/>
            </a:r>
            <a:endParaRPr sz="1400">
              <a:latin typeface="Overpass Light"/>
              <a:ea typeface="Overpass Light"/>
              <a:cs typeface="Overpass Light"/>
              <a:sym typeface="Overpass Light"/>
            </a:endParaRPr>
          </a:p>
        </p:txBody>
      </p:sp>
      <p:pic>
        <p:nvPicPr>
          <p:cNvPr id="2698" name="Google Shape;2698;p225"/>
          <p:cNvPicPr preferRelativeResize="0"/>
          <p:nvPr/>
        </p:nvPicPr>
        <p:blipFill>
          <a:blip r:embed="rId4">
            <a:alphaModFix/>
          </a:blip>
          <a:stretch>
            <a:fillRect/>
          </a:stretch>
        </p:blipFill>
        <p:spPr>
          <a:xfrm>
            <a:off x="8519175" y="108556"/>
            <a:ext cx="472088" cy="5452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2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704" name="Google Shape;2704;p2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05" name="Google Shape;2705;p226"/>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Podman and Buildah</a:t>
            </a:r>
            <a:endParaRPr/>
          </a:p>
        </p:txBody>
      </p:sp>
      <p:sp>
        <p:nvSpPr>
          <p:cNvPr id="2706" name="Google Shape;2706;p226"/>
          <p:cNvSpPr txBox="1"/>
          <p:nvPr>
            <p:ph idx="4294967295" type="subTitle"/>
          </p:nvPr>
        </p:nvSpPr>
        <p:spPr>
          <a:xfrm>
            <a:off x="1104884" y="1882932"/>
            <a:ext cx="2208600" cy="579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A docker-compatible CLI for containers</a:t>
            </a:r>
            <a:endParaRPr/>
          </a:p>
        </p:txBody>
      </p:sp>
      <p:sp>
        <p:nvSpPr>
          <p:cNvPr id="2707" name="Google Shape;2707;p226"/>
          <p:cNvSpPr txBox="1"/>
          <p:nvPr>
            <p:ph idx="4294967295" type="body"/>
          </p:nvPr>
        </p:nvSpPr>
        <p:spPr>
          <a:xfrm>
            <a:off x="1104884" y="2348231"/>
            <a:ext cx="2208600" cy="1217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Remote management API via Varlink</a:t>
            </a:r>
            <a:endParaRPr/>
          </a:p>
          <a:p>
            <a:pPr indent="-330200" lvl="0" marL="457200" rtl="0" algn="l">
              <a:spcBef>
                <a:spcPts val="0"/>
              </a:spcBef>
              <a:spcAft>
                <a:spcPts val="0"/>
              </a:spcAft>
              <a:buSzPts val="1600"/>
              <a:buChar char="●"/>
            </a:pPr>
            <a:r>
              <a:rPr lang="en"/>
              <a:t>Image/container tagging</a:t>
            </a:r>
            <a:endParaRPr/>
          </a:p>
          <a:p>
            <a:pPr indent="-330200" lvl="0" marL="457200" rtl="0" algn="l">
              <a:spcBef>
                <a:spcPts val="0"/>
              </a:spcBef>
              <a:spcAft>
                <a:spcPts val="0"/>
              </a:spcAft>
              <a:buSzPts val="1600"/>
              <a:buChar char="●"/>
            </a:pPr>
            <a:r>
              <a:rPr lang="en"/>
              <a:t>Advanced namespace isolation</a:t>
            </a:r>
            <a:endParaRPr/>
          </a:p>
          <a:p>
            <a:pPr indent="0" lvl="0" marL="457200" rtl="0" algn="l">
              <a:spcBef>
                <a:spcPts val="1600"/>
              </a:spcBef>
              <a:spcAft>
                <a:spcPts val="1600"/>
              </a:spcAft>
              <a:buNone/>
            </a:pPr>
            <a:r>
              <a:t/>
            </a:r>
            <a:endParaRPr/>
          </a:p>
        </p:txBody>
      </p:sp>
      <p:pic>
        <p:nvPicPr>
          <p:cNvPr id="2708" name="Google Shape;2708;p226"/>
          <p:cNvPicPr preferRelativeResize="0"/>
          <p:nvPr/>
        </p:nvPicPr>
        <p:blipFill rotWithShape="1">
          <a:blip r:embed="rId3">
            <a:alphaModFix/>
          </a:blip>
          <a:srcRect b="0" l="0" r="72988" t="0"/>
          <a:stretch/>
        </p:blipFill>
        <p:spPr>
          <a:xfrm>
            <a:off x="1248097" y="855075"/>
            <a:ext cx="965926" cy="913571"/>
          </a:xfrm>
          <a:prstGeom prst="rect">
            <a:avLst/>
          </a:prstGeom>
          <a:noFill/>
          <a:ln>
            <a:noFill/>
          </a:ln>
        </p:spPr>
      </p:pic>
      <p:pic>
        <p:nvPicPr>
          <p:cNvPr id="2709" name="Google Shape;2709;p226"/>
          <p:cNvPicPr preferRelativeResize="0"/>
          <p:nvPr/>
        </p:nvPicPr>
        <p:blipFill rotWithShape="1">
          <a:blip r:embed="rId3">
            <a:alphaModFix/>
          </a:blip>
          <a:srcRect b="0" l="28289" r="0" t="0"/>
          <a:stretch/>
        </p:blipFill>
        <p:spPr>
          <a:xfrm>
            <a:off x="2145147" y="959513"/>
            <a:ext cx="1626769" cy="579600"/>
          </a:xfrm>
          <a:prstGeom prst="rect">
            <a:avLst/>
          </a:prstGeom>
          <a:noFill/>
          <a:ln>
            <a:noFill/>
          </a:ln>
        </p:spPr>
      </p:pic>
      <p:pic>
        <p:nvPicPr>
          <p:cNvPr id="2710" name="Google Shape;2710;p226"/>
          <p:cNvPicPr preferRelativeResize="0"/>
          <p:nvPr/>
        </p:nvPicPr>
        <p:blipFill>
          <a:blip r:embed="rId4">
            <a:alphaModFix/>
          </a:blip>
          <a:stretch>
            <a:fillRect/>
          </a:stretch>
        </p:blipFill>
        <p:spPr>
          <a:xfrm>
            <a:off x="5190387" y="898650"/>
            <a:ext cx="2760650" cy="701325"/>
          </a:xfrm>
          <a:prstGeom prst="rect">
            <a:avLst/>
          </a:prstGeom>
          <a:noFill/>
          <a:ln>
            <a:noFill/>
          </a:ln>
        </p:spPr>
      </p:pic>
      <p:sp>
        <p:nvSpPr>
          <p:cNvPr id="2711" name="Google Shape;2711;p226"/>
          <p:cNvSpPr txBox="1"/>
          <p:nvPr>
            <p:ph idx="1" type="subTitle"/>
          </p:nvPr>
        </p:nvSpPr>
        <p:spPr>
          <a:xfrm>
            <a:off x="5372638" y="1882932"/>
            <a:ext cx="2208600" cy="5796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Secure &amp; flexible OCI container builds</a:t>
            </a:r>
            <a:endParaRPr>
              <a:latin typeface="Overpass"/>
              <a:ea typeface="Overpass"/>
              <a:cs typeface="Overpass"/>
              <a:sym typeface="Overpass"/>
            </a:endParaRPr>
          </a:p>
        </p:txBody>
      </p:sp>
      <p:sp>
        <p:nvSpPr>
          <p:cNvPr id="2712" name="Google Shape;2712;p226"/>
          <p:cNvSpPr txBox="1"/>
          <p:nvPr>
            <p:ph idx="4294967295" type="body"/>
          </p:nvPr>
        </p:nvSpPr>
        <p:spPr>
          <a:xfrm>
            <a:off x="5372638" y="2348231"/>
            <a:ext cx="2208600" cy="1217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Integrated into OCP build pods</a:t>
            </a:r>
            <a:endParaRPr/>
          </a:p>
          <a:p>
            <a:pPr indent="-330200" lvl="0" marL="457200" rtl="0" algn="l">
              <a:spcBef>
                <a:spcPts val="0"/>
              </a:spcBef>
              <a:spcAft>
                <a:spcPts val="0"/>
              </a:spcAft>
              <a:buSzPts val="1600"/>
              <a:buChar char="●"/>
            </a:pPr>
            <a:r>
              <a:rPr lang="en"/>
              <a:t>Performance improvements for knative enablement</a:t>
            </a:r>
            <a:endParaRPr/>
          </a:p>
          <a:p>
            <a:pPr indent="-330200" lvl="0" marL="457200" rtl="0" algn="l">
              <a:spcBef>
                <a:spcPts val="0"/>
              </a:spcBef>
              <a:spcAft>
                <a:spcPts val="0"/>
              </a:spcAft>
              <a:buSzPts val="1600"/>
              <a:buChar char="●"/>
            </a:pPr>
            <a:r>
              <a:rPr lang="en"/>
              <a:t>Image signing improvements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227"/>
          <p:cNvSpPr/>
          <p:nvPr/>
        </p:nvSpPr>
        <p:spPr>
          <a:xfrm>
            <a:off x="4614175" y="2120400"/>
            <a:ext cx="2595300" cy="1959000"/>
          </a:xfrm>
          <a:prstGeom prst="roundRect">
            <a:avLst>
              <a:gd fmla="val 4922" name="adj"/>
            </a:avLst>
          </a:prstGeom>
          <a:solidFill>
            <a:srgbClr val="EFEFE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OPENSHIFT</a:t>
            </a:r>
            <a:endParaRPr b="1">
              <a:latin typeface="Overpass"/>
              <a:ea typeface="Overpass"/>
              <a:cs typeface="Overpass"/>
              <a:sym typeface="Overpass"/>
            </a:endParaRPr>
          </a:p>
        </p:txBody>
      </p:sp>
      <p:sp>
        <p:nvSpPr>
          <p:cNvPr id="2718" name="Google Shape;2718;p227"/>
          <p:cNvSpPr/>
          <p:nvPr/>
        </p:nvSpPr>
        <p:spPr>
          <a:xfrm>
            <a:off x="4735407" y="2243531"/>
            <a:ext cx="2366400" cy="1407300"/>
          </a:xfrm>
          <a:prstGeom prst="roundRect">
            <a:avLst>
              <a:gd fmla="val 4922" name="adj"/>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999999"/>
                </a:solidFill>
                <a:latin typeface="Overpass Light"/>
                <a:ea typeface="Overpass Light"/>
                <a:cs typeface="Overpass Light"/>
                <a:sym typeface="Overpass Light"/>
              </a:rPr>
              <a:t>NAMESPACE</a:t>
            </a:r>
            <a:endParaRPr sz="1000">
              <a:solidFill>
                <a:srgbClr val="999999"/>
              </a:solidFill>
              <a:latin typeface="Overpass Light"/>
              <a:ea typeface="Overpass Light"/>
              <a:cs typeface="Overpass Light"/>
              <a:sym typeface="Overpass Light"/>
            </a:endParaRPr>
          </a:p>
        </p:txBody>
      </p:sp>
      <p:sp>
        <p:nvSpPr>
          <p:cNvPr id="2719" name="Google Shape;2719;p227"/>
          <p:cNvSpPr txBox="1"/>
          <p:nvPr/>
        </p:nvSpPr>
        <p:spPr>
          <a:xfrm>
            <a:off x="7154377" y="2846275"/>
            <a:ext cx="1156200" cy="4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Overpass Light"/>
                <a:ea typeface="Overpass Light"/>
                <a:cs typeface="Overpass Light"/>
                <a:sym typeface="Overpass Light"/>
              </a:rPr>
              <a:t>Image</a:t>
            </a:r>
            <a:endParaRPr sz="1300">
              <a:latin typeface="Overpass Light"/>
              <a:ea typeface="Overpass Light"/>
              <a:cs typeface="Overpass Light"/>
              <a:sym typeface="Overpass Light"/>
            </a:endParaRPr>
          </a:p>
          <a:p>
            <a:pPr indent="0" lvl="0" marL="0" rtl="0" algn="ctr">
              <a:spcBef>
                <a:spcPts val="0"/>
              </a:spcBef>
              <a:spcAft>
                <a:spcPts val="0"/>
              </a:spcAft>
              <a:buNone/>
            </a:pPr>
            <a:r>
              <a:rPr lang="en" sz="1300">
                <a:latin typeface="Overpass Light"/>
                <a:ea typeface="Overpass Light"/>
                <a:cs typeface="Overpass Light"/>
                <a:sym typeface="Overpass Light"/>
              </a:rPr>
              <a:t>Repository</a:t>
            </a:r>
            <a:endParaRPr sz="1300">
              <a:latin typeface="Overpass Light"/>
              <a:ea typeface="Overpass Light"/>
              <a:cs typeface="Overpass Light"/>
              <a:sym typeface="Overpass Light"/>
            </a:endParaRPr>
          </a:p>
        </p:txBody>
      </p:sp>
      <p:pic>
        <p:nvPicPr>
          <p:cNvPr id="2720" name="Google Shape;2720;p227"/>
          <p:cNvPicPr preferRelativeResize="0"/>
          <p:nvPr/>
        </p:nvPicPr>
        <p:blipFill>
          <a:blip r:embed="rId3">
            <a:alphaModFix/>
          </a:blip>
          <a:stretch>
            <a:fillRect/>
          </a:stretch>
        </p:blipFill>
        <p:spPr>
          <a:xfrm>
            <a:off x="7493048" y="2424704"/>
            <a:ext cx="381183" cy="446691"/>
          </a:xfrm>
          <a:prstGeom prst="rect">
            <a:avLst/>
          </a:prstGeom>
          <a:noFill/>
          <a:ln>
            <a:noFill/>
          </a:ln>
        </p:spPr>
      </p:pic>
      <p:cxnSp>
        <p:nvCxnSpPr>
          <p:cNvPr id="2721" name="Google Shape;2721;p227"/>
          <p:cNvCxnSpPr>
            <a:stCxn id="2720" idx="1"/>
            <a:endCxn id="2722" idx="3"/>
          </p:cNvCxnSpPr>
          <p:nvPr/>
        </p:nvCxnSpPr>
        <p:spPr>
          <a:xfrm flipH="1">
            <a:off x="6696248" y="2648050"/>
            <a:ext cx="796800" cy="1800"/>
          </a:xfrm>
          <a:prstGeom prst="straightConnector1">
            <a:avLst/>
          </a:prstGeom>
          <a:noFill/>
          <a:ln cap="flat" cmpd="sng" w="19050">
            <a:solidFill>
              <a:srgbClr val="595959"/>
            </a:solidFill>
            <a:prstDash val="solid"/>
            <a:round/>
            <a:headEnd len="med" w="med" type="none"/>
            <a:tailEnd len="med" w="med" type="triangle"/>
          </a:ln>
        </p:spPr>
      </p:cxnSp>
      <p:pic>
        <p:nvPicPr>
          <p:cNvPr id="2722" name="Google Shape;2722;p227"/>
          <p:cNvPicPr preferRelativeResize="0"/>
          <p:nvPr/>
        </p:nvPicPr>
        <p:blipFill>
          <a:blip r:embed="rId4">
            <a:alphaModFix/>
          </a:blip>
          <a:stretch>
            <a:fillRect/>
          </a:stretch>
        </p:blipFill>
        <p:spPr>
          <a:xfrm>
            <a:off x="6331028" y="2467259"/>
            <a:ext cx="365233" cy="365244"/>
          </a:xfrm>
          <a:prstGeom prst="rect">
            <a:avLst/>
          </a:prstGeom>
          <a:noFill/>
          <a:ln>
            <a:noFill/>
          </a:ln>
        </p:spPr>
      </p:pic>
      <p:pic>
        <p:nvPicPr>
          <p:cNvPr id="2723" name="Google Shape;2723;p227"/>
          <p:cNvPicPr preferRelativeResize="0"/>
          <p:nvPr/>
        </p:nvPicPr>
        <p:blipFill>
          <a:blip r:embed="rId5">
            <a:alphaModFix/>
          </a:blip>
          <a:stretch>
            <a:fillRect/>
          </a:stretch>
        </p:blipFill>
        <p:spPr>
          <a:xfrm>
            <a:off x="5879343" y="2911832"/>
            <a:ext cx="365233" cy="365244"/>
          </a:xfrm>
          <a:prstGeom prst="rect">
            <a:avLst/>
          </a:prstGeom>
          <a:noFill/>
          <a:ln>
            <a:noFill/>
          </a:ln>
        </p:spPr>
      </p:pic>
      <p:pic>
        <p:nvPicPr>
          <p:cNvPr id="2724" name="Google Shape;2724;p227"/>
          <p:cNvPicPr preferRelativeResize="0"/>
          <p:nvPr/>
        </p:nvPicPr>
        <p:blipFill>
          <a:blip r:embed="rId6">
            <a:alphaModFix/>
          </a:blip>
          <a:stretch>
            <a:fillRect/>
          </a:stretch>
        </p:blipFill>
        <p:spPr>
          <a:xfrm>
            <a:off x="6331028" y="2911832"/>
            <a:ext cx="365233" cy="365244"/>
          </a:xfrm>
          <a:prstGeom prst="rect">
            <a:avLst/>
          </a:prstGeom>
          <a:noFill/>
          <a:ln>
            <a:noFill/>
          </a:ln>
        </p:spPr>
      </p:pic>
      <p:pic>
        <p:nvPicPr>
          <p:cNvPr id="2725" name="Google Shape;2725;p227"/>
          <p:cNvPicPr preferRelativeResize="0"/>
          <p:nvPr/>
        </p:nvPicPr>
        <p:blipFill>
          <a:blip r:embed="rId7">
            <a:alphaModFix/>
          </a:blip>
          <a:stretch>
            <a:fillRect/>
          </a:stretch>
        </p:blipFill>
        <p:spPr>
          <a:xfrm>
            <a:off x="5879343" y="2467259"/>
            <a:ext cx="365233" cy="365244"/>
          </a:xfrm>
          <a:prstGeom prst="rect">
            <a:avLst/>
          </a:prstGeom>
          <a:noFill/>
          <a:ln>
            <a:noFill/>
          </a:ln>
        </p:spPr>
      </p:pic>
      <p:sp>
        <p:nvSpPr>
          <p:cNvPr id="2726" name="Google Shape;2726;p227"/>
          <p:cNvSpPr txBox="1"/>
          <p:nvPr/>
        </p:nvSpPr>
        <p:spPr>
          <a:xfrm>
            <a:off x="4815813" y="2935604"/>
            <a:ext cx="1095300" cy="3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latin typeface="Overpass Light"/>
                <a:ea typeface="Overpass Light"/>
                <a:cs typeface="Overpass Light"/>
                <a:sym typeface="Overpass Light"/>
              </a:rPr>
              <a:t>Releases</a:t>
            </a:r>
            <a:endParaRPr sz="1300">
              <a:latin typeface="Overpass Light"/>
              <a:ea typeface="Overpass Light"/>
              <a:cs typeface="Overpass Light"/>
              <a:sym typeface="Overpass Light"/>
            </a:endParaRPr>
          </a:p>
        </p:txBody>
      </p:sp>
      <p:pic>
        <p:nvPicPr>
          <p:cNvPr id="2727" name="Google Shape;2727;p227"/>
          <p:cNvPicPr preferRelativeResize="0"/>
          <p:nvPr/>
        </p:nvPicPr>
        <p:blipFill>
          <a:blip r:embed="rId8">
            <a:alphaModFix/>
          </a:blip>
          <a:stretch>
            <a:fillRect/>
          </a:stretch>
        </p:blipFill>
        <p:spPr>
          <a:xfrm>
            <a:off x="1941793" y="2025250"/>
            <a:ext cx="422340" cy="422360"/>
          </a:xfrm>
          <a:prstGeom prst="rect">
            <a:avLst/>
          </a:prstGeom>
          <a:noFill/>
          <a:ln>
            <a:noFill/>
          </a:ln>
        </p:spPr>
      </p:pic>
      <p:sp>
        <p:nvSpPr>
          <p:cNvPr id="2728" name="Google Shape;2728;p227"/>
          <p:cNvSpPr txBox="1"/>
          <p:nvPr/>
        </p:nvSpPr>
        <p:spPr>
          <a:xfrm>
            <a:off x="936550" y="2006358"/>
            <a:ext cx="1051200" cy="355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300">
                <a:latin typeface="Overpass"/>
                <a:ea typeface="Overpass"/>
                <a:cs typeface="Overpass"/>
                <a:sym typeface="Overpass"/>
              </a:rPr>
              <a:t>Helm Chart</a:t>
            </a:r>
            <a:br>
              <a:rPr lang="en" sz="1300">
                <a:latin typeface="Overpass"/>
                <a:ea typeface="Overpass"/>
                <a:cs typeface="Overpass"/>
                <a:sym typeface="Overpass"/>
              </a:rPr>
            </a:br>
            <a:r>
              <a:rPr lang="en" sz="1200">
                <a:solidFill>
                  <a:srgbClr val="000000"/>
                </a:solidFill>
                <a:latin typeface="Overpass Light"/>
                <a:ea typeface="Overpass Light"/>
                <a:cs typeface="Overpass Light"/>
                <a:sym typeface="Overpass Light"/>
              </a:rPr>
              <a:t>(templates)</a:t>
            </a:r>
            <a:endParaRPr sz="1200">
              <a:latin typeface="Overpass"/>
              <a:ea typeface="Overpass"/>
              <a:cs typeface="Overpass"/>
              <a:sym typeface="Overpass"/>
            </a:endParaRPr>
          </a:p>
        </p:txBody>
      </p:sp>
      <p:sp>
        <p:nvSpPr>
          <p:cNvPr id="2729" name="Google Shape;2729;p227"/>
          <p:cNvSpPr txBox="1"/>
          <p:nvPr/>
        </p:nvSpPr>
        <p:spPr>
          <a:xfrm>
            <a:off x="1094952" y="2998575"/>
            <a:ext cx="892800" cy="490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300">
                <a:latin typeface="Overpass"/>
                <a:ea typeface="Overpass"/>
                <a:cs typeface="Overpass"/>
                <a:sym typeface="Overpass"/>
              </a:rPr>
              <a:t>Values</a:t>
            </a:r>
            <a:br>
              <a:rPr lang="en" sz="1300">
                <a:latin typeface="Overpass"/>
                <a:ea typeface="Overpass"/>
                <a:cs typeface="Overpass"/>
                <a:sym typeface="Overpass"/>
              </a:rPr>
            </a:br>
            <a:r>
              <a:rPr lang="en" sz="1200">
                <a:solidFill>
                  <a:srgbClr val="000000"/>
                </a:solidFill>
                <a:latin typeface="Overpass Light"/>
                <a:ea typeface="Overpass Light"/>
                <a:cs typeface="Overpass Light"/>
                <a:sym typeface="Overpass Light"/>
              </a:rPr>
              <a:t>(configs)</a:t>
            </a:r>
            <a:endParaRPr sz="1200">
              <a:latin typeface="Overpass"/>
              <a:ea typeface="Overpass"/>
              <a:cs typeface="Overpass"/>
              <a:sym typeface="Overpass"/>
            </a:endParaRPr>
          </a:p>
        </p:txBody>
      </p:sp>
      <p:cxnSp>
        <p:nvCxnSpPr>
          <p:cNvPr id="2730" name="Google Shape;2730;p227"/>
          <p:cNvCxnSpPr>
            <a:stCxn id="2727" idx="3"/>
            <a:endCxn id="2731" idx="0"/>
          </p:cNvCxnSpPr>
          <p:nvPr/>
        </p:nvCxnSpPr>
        <p:spPr>
          <a:xfrm>
            <a:off x="2364133" y="2236430"/>
            <a:ext cx="1132200" cy="270300"/>
          </a:xfrm>
          <a:prstGeom prst="bentConnector2">
            <a:avLst/>
          </a:prstGeom>
          <a:noFill/>
          <a:ln cap="flat" cmpd="sng" w="19050">
            <a:solidFill>
              <a:srgbClr val="595959"/>
            </a:solidFill>
            <a:prstDash val="solid"/>
            <a:round/>
            <a:headEnd len="med" w="med" type="none"/>
            <a:tailEnd len="med" w="med" type="triangle"/>
          </a:ln>
        </p:spPr>
      </p:cxnSp>
      <p:cxnSp>
        <p:nvCxnSpPr>
          <p:cNvPr id="2732" name="Google Shape;2732;p227"/>
          <p:cNvCxnSpPr>
            <a:stCxn id="2733" idx="3"/>
            <a:endCxn id="2731" idx="2"/>
          </p:cNvCxnSpPr>
          <p:nvPr/>
        </p:nvCxnSpPr>
        <p:spPr>
          <a:xfrm flipH="1" rot="10800000">
            <a:off x="2358158" y="3026086"/>
            <a:ext cx="1137900" cy="211200"/>
          </a:xfrm>
          <a:prstGeom prst="bentConnector2">
            <a:avLst/>
          </a:prstGeom>
          <a:noFill/>
          <a:ln cap="flat" cmpd="sng" w="19050">
            <a:solidFill>
              <a:srgbClr val="595959"/>
            </a:solidFill>
            <a:prstDash val="solid"/>
            <a:round/>
            <a:headEnd len="med" w="med" type="none"/>
            <a:tailEnd len="med" w="med" type="triangle"/>
          </a:ln>
        </p:spPr>
      </p:cxnSp>
      <p:cxnSp>
        <p:nvCxnSpPr>
          <p:cNvPr id="2734" name="Google Shape;2734;p227"/>
          <p:cNvCxnSpPr/>
          <p:nvPr/>
        </p:nvCxnSpPr>
        <p:spPr>
          <a:xfrm>
            <a:off x="3737047" y="2741625"/>
            <a:ext cx="1289100" cy="0"/>
          </a:xfrm>
          <a:prstGeom prst="straightConnector1">
            <a:avLst/>
          </a:prstGeom>
          <a:noFill/>
          <a:ln cap="flat" cmpd="sng" w="19050">
            <a:solidFill>
              <a:srgbClr val="595959"/>
            </a:solidFill>
            <a:prstDash val="solid"/>
            <a:round/>
            <a:headEnd len="med" w="med" type="none"/>
            <a:tailEnd len="med" w="med" type="triangle"/>
          </a:ln>
        </p:spPr>
      </p:cxnSp>
      <p:grpSp>
        <p:nvGrpSpPr>
          <p:cNvPr id="2735" name="Google Shape;2735;p227"/>
          <p:cNvGrpSpPr/>
          <p:nvPr/>
        </p:nvGrpSpPr>
        <p:grpSpPr>
          <a:xfrm>
            <a:off x="5098913" y="2530532"/>
            <a:ext cx="422351" cy="422333"/>
            <a:chOff x="7488188" y="3822787"/>
            <a:chExt cx="602325" cy="602300"/>
          </a:xfrm>
        </p:grpSpPr>
        <p:pic>
          <p:nvPicPr>
            <p:cNvPr id="2736" name="Google Shape;2736;p227"/>
            <p:cNvPicPr preferRelativeResize="0"/>
            <p:nvPr/>
          </p:nvPicPr>
          <p:blipFill>
            <a:blip r:embed="rId9">
              <a:alphaModFix/>
            </a:blip>
            <a:stretch>
              <a:fillRect/>
            </a:stretch>
          </p:blipFill>
          <p:spPr>
            <a:xfrm>
              <a:off x="7488188" y="3822787"/>
              <a:ext cx="449925" cy="449900"/>
            </a:xfrm>
            <a:prstGeom prst="rect">
              <a:avLst/>
            </a:prstGeom>
            <a:noFill/>
            <a:ln>
              <a:noFill/>
            </a:ln>
          </p:spPr>
        </p:pic>
        <p:grpSp>
          <p:nvGrpSpPr>
            <p:cNvPr id="2737" name="Google Shape;2737;p227"/>
            <p:cNvGrpSpPr/>
            <p:nvPr/>
          </p:nvGrpSpPr>
          <p:grpSpPr>
            <a:xfrm>
              <a:off x="7564388" y="3898987"/>
              <a:ext cx="449925" cy="449900"/>
              <a:chOff x="7945388" y="3898987"/>
              <a:chExt cx="449925" cy="449900"/>
            </a:xfrm>
          </p:grpSpPr>
          <p:sp>
            <p:nvSpPr>
              <p:cNvPr id="2738" name="Google Shape;2738;p227"/>
              <p:cNvSpPr/>
              <p:nvPr/>
            </p:nvSpPr>
            <p:spPr>
              <a:xfrm>
                <a:off x="8015300" y="3998425"/>
                <a:ext cx="319200" cy="25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9" name="Google Shape;2739;p227"/>
              <p:cNvPicPr preferRelativeResize="0"/>
              <p:nvPr/>
            </p:nvPicPr>
            <p:blipFill>
              <a:blip r:embed="rId9">
                <a:alphaModFix/>
              </a:blip>
              <a:stretch>
                <a:fillRect/>
              </a:stretch>
            </p:blipFill>
            <p:spPr>
              <a:xfrm>
                <a:off x="7945388" y="3898987"/>
                <a:ext cx="449925" cy="449900"/>
              </a:xfrm>
              <a:prstGeom prst="rect">
                <a:avLst/>
              </a:prstGeom>
              <a:noFill/>
              <a:ln>
                <a:noFill/>
              </a:ln>
            </p:spPr>
          </p:pic>
        </p:grpSp>
        <p:grpSp>
          <p:nvGrpSpPr>
            <p:cNvPr id="2740" name="Google Shape;2740;p227"/>
            <p:cNvGrpSpPr/>
            <p:nvPr/>
          </p:nvGrpSpPr>
          <p:grpSpPr>
            <a:xfrm>
              <a:off x="7640588" y="3975187"/>
              <a:ext cx="449925" cy="449900"/>
              <a:chOff x="8021588" y="4051387"/>
              <a:chExt cx="449925" cy="449900"/>
            </a:xfrm>
          </p:grpSpPr>
          <p:sp>
            <p:nvSpPr>
              <p:cNvPr id="2741" name="Google Shape;2741;p227"/>
              <p:cNvSpPr/>
              <p:nvPr/>
            </p:nvSpPr>
            <p:spPr>
              <a:xfrm>
                <a:off x="8091500" y="4150825"/>
                <a:ext cx="319200" cy="25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2" name="Google Shape;2742;p227"/>
              <p:cNvPicPr preferRelativeResize="0"/>
              <p:nvPr/>
            </p:nvPicPr>
            <p:blipFill>
              <a:blip r:embed="rId9">
                <a:alphaModFix/>
              </a:blip>
              <a:stretch>
                <a:fillRect/>
              </a:stretch>
            </p:blipFill>
            <p:spPr>
              <a:xfrm>
                <a:off x="8021588" y="4051387"/>
                <a:ext cx="449925" cy="449900"/>
              </a:xfrm>
              <a:prstGeom prst="rect">
                <a:avLst/>
              </a:prstGeom>
              <a:noFill/>
              <a:ln>
                <a:noFill/>
              </a:ln>
            </p:spPr>
          </p:pic>
        </p:grpSp>
      </p:grpSp>
      <p:pic>
        <p:nvPicPr>
          <p:cNvPr id="2733" name="Google Shape;2733;p227"/>
          <p:cNvPicPr preferRelativeResize="0"/>
          <p:nvPr/>
        </p:nvPicPr>
        <p:blipFill>
          <a:blip r:embed="rId10">
            <a:alphaModFix/>
          </a:blip>
          <a:stretch>
            <a:fillRect/>
          </a:stretch>
        </p:blipFill>
        <p:spPr>
          <a:xfrm>
            <a:off x="1935825" y="3026120"/>
            <a:ext cx="422333" cy="422332"/>
          </a:xfrm>
          <a:prstGeom prst="rect">
            <a:avLst/>
          </a:prstGeom>
          <a:noFill/>
          <a:ln>
            <a:noFill/>
          </a:ln>
        </p:spPr>
      </p:pic>
      <p:cxnSp>
        <p:nvCxnSpPr>
          <p:cNvPr id="2743" name="Google Shape;2743;p227"/>
          <p:cNvCxnSpPr/>
          <p:nvPr/>
        </p:nvCxnSpPr>
        <p:spPr>
          <a:xfrm>
            <a:off x="5585430" y="2795123"/>
            <a:ext cx="231000" cy="0"/>
          </a:xfrm>
          <a:prstGeom prst="straightConnector1">
            <a:avLst/>
          </a:prstGeom>
          <a:noFill/>
          <a:ln cap="flat" cmpd="sng" w="9525">
            <a:solidFill>
              <a:srgbClr val="595959"/>
            </a:solidFill>
            <a:prstDash val="dot"/>
            <a:round/>
            <a:headEnd len="med" w="med" type="none"/>
            <a:tailEnd len="med" w="med" type="none"/>
          </a:ln>
        </p:spPr>
      </p:cxnSp>
      <p:cxnSp>
        <p:nvCxnSpPr>
          <p:cNvPr id="2744" name="Google Shape;2744;p227"/>
          <p:cNvCxnSpPr/>
          <p:nvPr/>
        </p:nvCxnSpPr>
        <p:spPr>
          <a:xfrm>
            <a:off x="5555233" y="2742279"/>
            <a:ext cx="231000" cy="0"/>
          </a:xfrm>
          <a:prstGeom prst="straightConnector1">
            <a:avLst/>
          </a:prstGeom>
          <a:noFill/>
          <a:ln cap="flat" cmpd="sng" w="9525">
            <a:solidFill>
              <a:srgbClr val="595959"/>
            </a:solidFill>
            <a:prstDash val="dot"/>
            <a:round/>
            <a:headEnd len="med" w="med" type="none"/>
            <a:tailEnd len="med" w="med" type="none"/>
          </a:ln>
        </p:spPr>
      </p:cxnSp>
      <p:cxnSp>
        <p:nvCxnSpPr>
          <p:cNvPr id="2745" name="Google Shape;2745;p227"/>
          <p:cNvCxnSpPr/>
          <p:nvPr/>
        </p:nvCxnSpPr>
        <p:spPr>
          <a:xfrm>
            <a:off x="5502388" y="2689434"/>
            <a:ext cx="231000" cy="0"/>
          </a:xfrm>
          <a:prstGeom prst="straightConnector1">
            <a:avLst/>
          </a:prstGeom>
          <a:noFill/>
          <a:ln cap="flat" cmpd="sng" w="9525">
            <a:solidFill>
              <a:srgbClr val="595959"/>
            </a:solidFill>
            <a:prstDash val="dot"/>
            <a:round/>
            <a:headEnd len="med" w="med" type="none"/>
            <a:tailEnd len="med" w="med" type="none"/>
          </a:ln>
        </p:spPr>
      </p:cxnSp>
      <p:sp>
        <p:nvSpPr>
          <p:cNvPr id="2746" name="Google Shape;2746;p227"/>
          <p:cNvSpPr txBox="1"/>
          <p:nvPr/>
        </p:nvSpPr>
        <p:spPr>
          <a:xfrm>
            <a:off x="3500831" y="2390562"/>
            <a:ext cx="12567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Overpass"/>
                <a:ea typeface="Overpass"/>
                <a:cs typeface="Overpass"/>
                <a:sym typeface="Overpass"/>
              </a:rPr>
              <a:t>Helm CLI</a:t>
            </a:r>
            <a:endParaRPr sz="1300">
              <a:latin typeface="Overpass"/>
              <a:ea typeface="Overpass"/>
              <a:cs typeface="Overpass"/>
              <a:sym typeface="Overpass"/>
            </a:endParaRPr>
          </a:p>
        </p:txBody>
      </p:sp>
      <p:sp>
        <p:nvSpPr>
          <p:cNvPr id="2747" name="Google Shape;2747;p227"/>
          <p:cNvSpPr txBox="1"/>
          <p:nvPr/>
        </p:nvSpPr>
        <p:spPr>
          <a:xfrm>
            <a:off x="1303500" y="1123325"/>
            <a:ext cx="6537000" cy="8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Overpass Light"/>
                <a:ea typeface="Overpass Light"/>
                <a:cs typeface="Overpass Light"/>
                <a:sym typeface="Overpass Light"/>
              </a:rPr>
              <a:t>Helm is a package manager for Kubernetes applications and helps to define, install and update apps</a:t>
            </a:r>
            <a:endParaRPr sz="1600">
              <a:latin typeface="Overpass Light"/>
              <a:ea typeface="Overpass Light"/>
              <a:cs typeface="Overpass Light"/>
              <a:sym typeface="Overpass Light"/>
            </a:endParaRPr>
          </a:p>
        </p:txBody>
      </p:sp>
      <p:pic>
        <p:nvPicPr>
          <p:cNvPr id="2731" name="Google Shape;2731;p227"/>
          <p:cNvPicPr preferRelativeResize="0"/>
          <p:nvPr/>
        </p:nvPicPr>
        <p:blipFill>
          <a:blip r:embed="rId11">
            <a:alphaModFix/>
          </a:blip>
          <a:stretch>
            <a:fillRect/>
          </a:stretch>
        </p:blipFill>
        <p:spPr>
          <a:xfrm>
            <a:off x="3285025" y="2506875"/>
            <a:ext cx="422350" cy="519251"/>
          </a:xfrm>
          <a:prstGeom prst="rect">
            <a:avLst/>
          </a:prstGeom>
          <a:noFill/>
          <a:ln>
            <a:noFill/>
          </a:ln>
        </p:spPr>
      </p:pic>
      <p:pic>
        <p:nvPicPr>
          <p:cNvPr id="2748" name="Google Shape;2748;p227"/>
          <p:cNvPicPr preferRelativeResize="0"/>
          <p:nvPr/>
        </p:nvPicPr>
        <p:blipFill>
          <a:blip r:embed="rId12">
            <a:alphaModFix/>
          </a:blip>
          <a:stretch>
            <a:fillRect/>
          </a:stretch>
        </p:blipFill>
        <p:spPr>
          <a:xfrm>
            <a:off x="6551674" y="4730174"/>
            <a:ext cx="1294126" cy="205550"/>
          </a:xfrm>
          <a:prstGeom prst="rect">
            <a:avLst/>
          </a:prstGeom>
          <a:noFill/>
          <a:ln>
            <a:noFill/>
          </a:ln>
        </p:spPr>
      </p:pic>
      <p:sp>
        <p:nvSpPr>
          <p:cNvPr id="2749" name="Google Shape;2749;p227"/>
          <p:cNvSpPr txBox="1"/>
          <p:nvPr/>
        </p:nvSpPr>
        <p:spPr>
          <a:xfrm>
            <a:off x="372223" y="48569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Red Hat Display"/>
                <a:ea typeface="Red Hat Display"/>
                <a:cs typeface="Red Hat Display"/>
                <a:sym typeface="Red Hat Display"/>
              </a:rPr>
              <a:t>Product Manager: Siamak Sadeghianfar</a:t>
            </a:r>
            <a:endParaRPr sz="700">
              <a:solidFill>
                <a:srgbClr val="999999"/>
              </a:solidFill>
              <a:latin typeface="Red Hat Display"/>
              <a:ea typeface="Red Hat Display"/>
              <a:cs typeface="Red Hat Display"/>
              <a:sym typeface="Red Hat Display"/>
            </a:endParaRPr>
          </a:p>
        </p:txBody>
      </p:sp>
      <p:sp>
        <p:nvSpPr>
          <p:cNvPr id="2750" name="Google Shape;2750;p227"/>
          <p:cNvSpPr txBox="1"/>
          <p:nvPr>
            <p:ph type="title"/>
          </p:nvPr>
        </p:nvSpPr>
        <p:spPr>
          <a:xfrm>
            <a:off x="875675" y="252300"/>
            <a:ext cx="7392600" cy="466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latin typeface="Red Hat Display"/>
                <a:ea typeface="Red Hat Display"/>
                <a:cs typeface="Red Hat Display"/>
                <a:sym typeface="Red Hat Display"/>
              </a:rPr>
              <a:t>Helm 3 on OpenShift</a:t>
            </a:r>
            <a:endParaRPr sz="2600">
              <a:latin typeface="Red Hat Display"/>
              <a:ea typeface="Red Hat Display"/>
              <a:cs typeface="Red Hat Display"/>
              <a:sym typeface="Red Hat Display"/>
            </a:endParaRPr>
          </a:p>
        </p:txBody>
      </p:sp>
      <p:sp>
        <p:nvSpPr>
          <p:cNvPr id="2751" name="Google Shape;2751;p2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228"/>
          <p:cNvSpPr txBox="1"/>
          <p:nvPr>
            <p:ph type="title"/>
          </p:nvPr>
        </p:nvSpPr>
        <p:spPr>
          <a:xfrm>
            <a:off x="663788" y="6538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Metrics Dashboard</a:t>
            </a:r>
            <a:endParaRPr/>
          </a:p>
        </p:txBody>
      </p:sp>
      <p:sp>
        <p:nvSpPr>
          <p:cNvPr id="2757" name="Google Shape;2757;p228"/>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758" name="Google Shape;2758;p228"/>
          <p:cNvSpPr txBox="1"/>
          <p:nvPr>
            <p:ph idx="3" type="body"/>
          </p:nvPr>
        </p:nvSpPr>
        <p:spPr>
          <a:xfrm>
            <a:off x="663800" y="1304900"/>
            <a:ext cx="3345600" cy="3086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At-a-glance views for your mission critical OpenShift  components right from the OpenShift Console.</a:t>
            </a:r>
            <a:endParaRPr sz="1200">
              <a:solidFill>
                <a:schemeClr val="dk1"/>
              </a:solidFill>
              <a:latin typeface="Red Hat Display"/>
              <a:ea typeface="Red Hat Display"/>
              <a:cs typeface="Red Hat Display"/>
              <a:sym typeface="Red Hat Display"/>
            </a:endParaRPr>
          </a:p>
          <a:p>
            <a:pPr indent="-317500" lvl="0" marL="457200" rtl="0" algn="l">
              <a:lnSpc>
                <a:spcPct val="115000"/>
              </a:lnSpc>
              <a:spcBef>
                <a:spcPts val="0"/>
              </a:spcBef>
              <a:spcAft>
                <a:spcPts val="0"/>
              </a:spcAft>
              <a:buClr>
                <a:schemeClr val="dk1"/>
              </a:buClr>
              <a:buSzPts val="1400"/>
              <a:buChar char="●"/>
            </a:pPr>
            <a:r>
              <a:rPr lang="en" sz="1200">
                <a:solidFill>
                  <a:schemeClr val="dk1"/>
                </a:solidFill>
                <a:latin typeface="Red Hat Display"/>
                <a:ea typeface="Red Hat Display"/>
                <a:cs typeface="Red Hat Display"/>
                <a:sym typeface="Red Hat Display"/>
              </a:rPr>
              <a:t>Offers a single, centralized place for all OpenShift components to provide insights into critical KPIs back to you.</a:t>
            </a:r>
            <a:endParaRPr sz="1200">
              <a:solidFill>
                <a:schemeClr val="dk1"/>
              </a:solidFill>
              <a:latin typeface="Red Hat Display"/>
              <a:ea typeface="Red Hat Display"/>
              <a:cs typeface="Red Hat Display"/>
              <a:sym typeface="Red Hat Display"/>
            </a:endParaRPr>
          </a:p>
          <a:p>
            <a:pPr indent="-317500" lvl="0" marL="457200" rtl="0" algn="l">
              <a:lnSpc>
                <a:spcPct val="115000"/>
              </a:lnSpc>
              <a:spcBef>
                <a:spcPts val="0"/>
              </a:spcBef>
              <a:spcAft>
                <a:spcPts val="0"/>
              </a:spcAft>
              <a:buClr>
                <a:schemeClr val="dk1"/>
              </a:buClr>
              <a:buSzPts val="1400"/>
              <a:buChar char="●"/>
            </a:pPr>
            <a:r>
              <a:rPr lang="en" sz="1200">
                <a:solidFill>
                  <a:schemeClr val="dk1"/>
                </a:solidFill>
                <a:latin typeface="Red Hat Display"/>
                <a:ea typeface="Red Hat Display"/>
                <a:cs typeface="Red Hat Display"/>
                <a:sym typeface="Red Hat Display"/>
              </a:rPr>
              <a:t>Switch between dashboards, representing different parts of your cluster.</a:t>
            </a:r>
            <a:endParaRPr sz="1200">
              <a:solidFill>
                <a:schemeClr val="dk1"/>
              </a:solidFill>
              <a:latin typeface="Red Hat Display"/>
              <a:ea typeface="Red Hat Display"/>
              <a:cs typeface="Red Hat Display"/>
              <a:sym typeface="Red Hat Display"/>
            </a:endParaRPr>
          </a:p>
          <a:p>
            <a:pPr indent="-317500" lvl="0" marL="457200" rtl="0" algn="l">
              <a:lnSpc>
                <a:spcPct val="115000"/>
              </a:lnSpc>
              <a:spcBef>
                <a:spcPts val="0"/>
              </a:spcBef>
              <a:spcAft>
                <a:spcPts val="0"/>
              </a:spcAft>
              <a:buClr>
                <a:schemeClr val="dk1"/>
              </a:buClr>
              <a:buSzPts val="1400"/>
              <a:buChar char="●"/>
            </a:pPr>
            <a:r>
              <a:rPr lang="en" sz="1200">
                <a:solidFill>
                  <a:schemeClr val="dk1"/>
                </a:solidFill>
                <a:latin typeface="Red Hat Display"/>
                <a:ea typeface="Red Hat Display"/>
                <a:cs typeface="Red Hat Display"/>
                <a:sym typeface="Red Hat Display"/>
              </a:rPr>
              <a:t>Filter by different criterias defined by a dashboards and different time ranges.</a:t>
            </a:r>
            <a:endParaRPr sz="1200">
              <a:solidFill>
                <a:schemeClr val="dk1"/>
              </a:solidFill>
              <a:latin typeface="Red Hat Display"/>
              <a:ea typeface="Red Hat Display"/>
              <a:cs typeface="Red Hat Display"/>
              <a:sym typeface="Red Hat Display"/>
            </a:endParaRPr>
          </a:p>
        </p:txBody>
      </p:sp>
      <p:pic>
        <p:nvPicPr>
          <p:cNvPr id="2759" name="Google Shape;2759;p228"/>
          <p:cNvPicPr preferRelativeResize="0"/>
          <p:nvPr/>
        </p:nvPicPr>
        <p:blipFill>
          <a:blip r:embed="rId3">
            <a:alphaModFix/>
          </a:blip>
          <a:stretch>
            <a:fillRect/>
          </a:stretch>
        </p:blipFill>
        <p:spPr>
          <a:xfrm>
            <a:off x="4197425" y="1304896"/>
            <a:ext cx="4282872" cy="2074403"/>
          </a:xfrm>
          <a:prstGeom prst="rect">
            <a:avLst/>
          </a:prstGeom>
          <a:noFill/>
          <a:ln>
            <a:noFill/>
          </a:ln>
          <a:effectLst>
            <a:outerShdw blurRad="71438" rotWithShape="0" algn="bl" dir="5400000" dist="85725">
              <a:srgbClr val="666666">
                <a:alpha val="50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229"/>
          <p:cNvSpPr txBox="1"/>
          <p:nvPr/>
        </p:nvSpPr>
        <p:spPr>
          <a:xfrm>
            <a:off x="372223" y="48569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Red Hat Display"/>
                <a:ea typeface="Red Hat Display"/>
                <a:cs typeface="Red Hat Display"/>
                <a:sym typeface="Red Hat Display"/>
              </a:rPr>
              <a:t>Product Manager: Serena Nichols</a:t>
            </a:r>
            <a:endParaRPr sz="700">
              <a:solidFill>
                <a:srgbClr val="999999"/>
              </a:solidFill>
              <a:latin typeface="Red Hat Display"/>
              <a:ea typeface="Red Hat Display"/>
              <a:cs typeface="Red Hat Display"/>
              <a:sym typeface="Red Hat Display"/>
            </a:endParaRPr>
          </a:p>
        </p:txBody>
      </p:sp>
      <p:sp>
        <p:nvSpPr>
          <p:cNvPr id="2765" name="Google Shape;2765;p229"/>
          <p:cNvSpPr txBox="1"/>
          <p:nvPr/>
        </p:nvSpPr>
        <p:spPr>
          <a:xfrm>
            <a:off x="401425" y="1146750"/>
            <a:ext cx="2217900" cy="55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None/>
            </a:pPr>
            <a:r>
              <a:rPr b="1" lang="en" sz="1200">
                <a:solidFill>
                  <a:schemeClr val="dk1"/>
                </a:solidFill>
                <a:latin typeface="Red Hat Display"/>
                <a:ea typeface="Red Hat Display"/>
                <a:cs typeface="Red Hat Display"/>
                <a:sym typeface="Red Hat Display"/>
              </a:rPr>
              <a:t>Use CLIs direct from web console, and fully authenticated when you need them.</a:t>
            </a:r>
            <a:endParaRPr b="1" sz="1200">
              <a:solidFill>
                <a:schemeClr val="dk1"/>
              </a:solidFill>
              <a:latin typeface="Red Hat Display"/>
              <a:ea typeface="Red Hat Display"/>
              <a:cs typeface="Red Hat Display"/>
              <a:sym typeface="Red Hat Display"/>
            </a:endParaRPr>
          </a:p>
        </p:txBody>
      </p:sp>
      <p:sp>
        <p:nvSpPr>
          <p:cNvPr id="2766" name="Google Shape;2766;p229"/>
          <p:cNvSpPr txBox="1"/>
          <p:nvPr/>
        </p:nvSpPr>
        <p:spPr>
          <a:xfrm>
            <a:off x="310900" y="2137350"/>
            <a:ext cx="2028600" cy="2549100"/>
          </a:xfrm>
          <a:prstGeom prst="rect">
            <a:avLst/>
          </a:prstGeom>
          <a:noFill/>
          <a:ln>
            <a:noFill/>
          </a:ln>
        </p:spPr>
        <p:txBody>
          <a:bodyPr anchorCtr="0" anchor="t" bIns="91425" lIns="91425" spcFirstLastPara="1" rIns="91425" wrap="square" tIns="91425">
            <a:noAutofit/>
          </a:bodyPr>
          <a:lstStyle/>
          <a:p>
            <a:pPr indent="-154940" lvl="0" marL="182880" rtl="0" algn="l">
              <a:lnSpc>
                <a:spcPct val="140000"/>
              </a:lnSpc>
              <a:spcBef>
                <a:spcPts val="0"/>
              </a:spcBef>
              <a:spcAft>
                <a:spcPts val="0"/>
              </a:spcAft>
              <a:buClr>
                <a:schemeClr val="dk1"/>
              </a:buClr>
              <a:buSzPts val="1000"/>
              <a:buFont typeface="Red Hat Display"/>
              <a:buChar char="●"/>
            </a:pPr>
            <a:r>
              <a:rPr lang="en" sz="1000">
                <a:solidFill>
                  <a:schemeClr val="dk1"/>
                </a:solidFill>
                <a:latin typeface="Red Hat Display"/>
                <a:ea typeface="Red Hat Display"/>
                <a:cs typeface="Red Hat Display"/>
                <a:sym typeface="Red Hat Display"/>
              </a:rPr>
              <a:t>oc, odo, kubectl</a:t>
            </a:r>
            <a:endParaRPr sz="1000">
              <a:solidFill>
                <a:schemeClr val="dk1"/>
              </a:solidFill>
              <a:latin typeface="Red Hat Display"/>
              <a:ea typeface="Red Hat Display"/>
              <a:cs typeface="Red Hat Display"/>
              <a:sym typeface="Red Hat Display"/>
            </a:endParaRPr>
          </a:p>
          <a:p>
            <a:pPr indent="-154940" lvl="0" marL="182880" rtl="0" algn="l">
              <a:lnSpc>
                <a:spcPct val="140000"/>
              </a:lnSpc>
              <a:spcBef>
                <a:spcPts val="0"/>
              </a:spcBef>
              <a:spcAft>
                <a:spcPts val="0"/>
              </a:spcAft>
              <a:buClr>
                <a:schemeClr val="dk1"/>
              </a:buClr>
              <a:buSzPts val="1000"/>
              <a:buFont typeface="Red Hat Display"/>
              <a:buChar char="●"/>
            </a:pPr>
            <a:r>
              <a:rPr lang="en" sz="1000">
                <a:solidFill>
                  <a:schemeClr val="dk1"/>
                </a:solidFill>
                <a:latin typeface="Red Hat Display"/>
                <a:ea typeface="Red Hat Display"/>
                <a:cs typeface="Red Hat Display"/>
                <a:sym typeface="Red Hat Display"/>
              </a:rPr>
              <a:t>Terminal can be minimized and opened in new tab</a:t>
            </a:r>
            <a:endParaRPr sz="1000">
              <a:solidFill>
                <a:schemeClr val="dk1"/>
              </a:solidFill>
              <a:latin typeface="Red Hat Display"/>
              <a:ea typeface="Red Hat Display"/>
              <a:cs typeface="Red Hat Display"/>
              <a:sym typeface="Red Hat Display"/>
            </a:endParaRPr>
          </a:p>
          <a:p>
            <a:pPr indent="-154940" lvl="0" marL="182880" rtl="0" algn="l">
              <a:lnSpc>
                <a:spcPct val="140000"/>
              </a:lnSpc>
              <a:spcBef>
                <a:spcPts val="0"/>
              </a:spcBef>
              <a:spcAft>
                <a:spcPts val="0"/>
              </a:spcAft>
              <a:buClr>
                <a:schemeClr val="dk1"/>
              </a:buClr>
              <a:buSzPts val="1000"/>
              <a:buFont typeface="Red Hat Display"/>
              <a:buChar char="●"/>
            </a:pPr>
            <a:r>
              <a:rPr lang="en" sz="1000">
                <a:solidFill>
                  <a:schemeClr val="dk1"/>
                </a:solidFill>
                <a:latin typeface="Red Hat Display"/>
                <a:ea typeface="Red Hat Display"/>
                <a:cs typeface="Red Hat Display"/>
                <a:sym typeface="Red Hat Display"/>
              </a:rPr>
              <a:t>History is not retained between sessions</a:t>
            </a:r>
            <a:endParaRPr sz="1000">
              <a:solidFill>
                <a:schemeClr val="dk1"/>
              </a:solidFill>
              <a:latin typeface="Red Hat Display"/>
              <a:ea typeface="Red Hat Display"/>
              <a:cs typeface="Red Hat Display"/>
              <a:sym typeface="Red Hat Display"/>
            </a:endParaRPr>
          </a:p>
          <a:p>
            <a:pPr indent="-154940" lvl="0" marL="182880" rtl="0" algn="l">
              <a:lnSpc>
                <a:spcPct val="140000"/>
              </a:lnSpc>
              <a:spcBef>
                <a:spcPts val="0"/>
              </a:spcBef>
              <a:spcAft>
                <a:spcPts val="0"/>
              </a:spcAft>
              <a:buClr>
                <a:schemeClr val="dk1"/>
              </a:buClr>
              <a:buSzPts val="1000"/>
              <a:buFont typeface="Red Hat Display"/>
              <a:buChar char="●"/>
            </a:pPr>
            <a:r>
              <a:rPr lang="en" sz="1000">
                <a:solidFill>
                  <a:schemeClr val="dk1"/>
                </a:solidFill>
                <a:latin typeface="Red Hat Display"/>
                <a:ea typeface="Red Hat Display"/>
                <a:cs typeface="Red Hat Display"/>
                <a:sym typeface="Red Hat Display"/>
              </a:rPr>
              <a:t>Not supported for cluster admins</a:t>
            </a:r>
            <a:endParaRPr sz="1000">
              <a:solidFill>
                <a:schemeClr val="dk1"/>
              </a:solidFill>
              <a:latin typeface="Red Hat Display"/>
              <a:ea typeface="Red Hat Display"/>
              <a:cs typeface="Red Hat Display"/>
              <a:sym typeface="Red Hat Display"/>
            </a:endParaRPr>
          </a:p>
          <a:p>
            <a:pPr indent="-154940" lvl="0" marL="182880" rtl="0" algn="l">
              <a:lnSpc>
                <a:spcPct val="140000"/>
              </a:lnSpc>
              <a:spcBef>
                <a:spcPts val="0"/>
              </a:spcBef>
              <a:spcAft>
                <a:spcPts val="0"/>
              </a:spcAft>
              <a:buClr>
                <a:schemeClr val="dk1"/>
              </a:buClr>
              <a:buSzPts val="1000"/>
              <a:buFont typeface="Red Hat Display"/>
              <a:buChar char="●"/>
            </a:pPr>
            <a:r>
              <a:rPr lang="en" sz="1000">
                <a:solidFill>
                  <a:schemeClr val="dk1"/>
                </a:solidFill>
                <a:latin typeface="Red Hat Display"/>
                <a:ea typeface="Red Hat Display"/>
                <a:cs typeface="Red Hat Display"/>
                <a:sym typeface="Red Hat Display"/>
              </a:rPr>
              <a:t>Operator enabled</a:t>
            </a:r>
            <a:endParaRPr sz="1000">
              <a:solidFill>
                <a:schemeClr val="dk1"/>
              </a:solidFill>
              <a:latin typeface="Red Hat Display"/>
              <a:ea typeface="Red Hat Display"/>
              <a:cs typeface="Red Hat Display"/>
              <a:sym typeface="Red Hat Display"/>
            </a:endParaRPr>
          </a:p>
          <a:p>
            <a:pPr indent="-154940" lvl="0" marL="182880" rtl="0" algn="l">
              <a:lnSpc>
                <a:spcPct val="140000"/>
              </a:lnSpc>
              <a:spcBef>
                <a:spcPts val="0"/>
              </a:spcBef>
              <a:spcAft>
                <a:spcPts val="0"/>
              </a:spcAft>
              <a:buClr>
                <a:schemeClr val="dk1"/>
              </a:buClr>
              <a:buSzPts val="1000"/>
              <a:buFont typeface="Red Hat Display"/>
              <a:buChar char="●"/>
            </a:pPr>
            <a:r>
              <a:rPr lang="en" sz="1000">
                <a:solidFill>
                  <a:schemeClr val="dk1"/>
                </a:solidFill>
                <a:latin typeface="Red Hat Display"/>
                <a:ea typeface="Red Hat Display"/>
                <a:cs typeface="Red Hat Display"/>
                <a:sym typeface="Red Hat Display"/>
              </a:rPr>
              <a:t>Available in first z stream</a:t>
            </a:r>
            <a:endParaRPr sz="1000">
              <a:solidFill>
                <a:schemeClr val="dk1"/>
              </a:solidFill>
              <a:latin typeface="Red Hat Display"/>
              <a:ea typeface="Red Hat Display"/>
              <a:cs typeface="Red Hat Display"/>
              <a:sym typeface="Red Hat Display"/>
            </a:endParaRPr>
          </a:p>
        </p:txBody>
      </p:sp>
      <p:pic>
        <p:nvPicPr>
          <p:cNvPr id="2767" name="Google Shape;2767;p229"/>
          <p:cNvPicPr preferRelativeResize="0"/>
          <p:nvPr/>
        </p:nvPicPr>
        <p:blipFill>
          <a:blip r:embed="rId3">
            <a:alphaModFix/>
          </a:blip>
          <a:stretch>
            <a:fillRect/>
          </a:stretch>
        </p:blipFill>
        <p:spPr>
          <a:xfrm>
            <a:off x="2569075" y="1263775"/>
            <a:ext cx="6434849" cy="3117875"/>
          </a:xfrm>
          <a:prstGeom prst="rect">
            <a:avLst/>
          </a:prstGeom>
          <a:noFill/>
          <a:ln>
            <a:noFill/>
          </a:ln>
          <a:effectLst>
            <a:outerShdw blurRad="57150" rotWithShape="0" algn="bl" dir="5400000" dist="19050">
              <a:srgbClr val="000000">
                <a:alpha val="50000"/>
              </a:srgbClr>
            </a:outerShdw>
          </a:effectLst>
        </p:spPr>
      </p:pic>
      <p:grpSp>
        <p:nvGrpSpPr>
          <p:cNvPr id="2768" name="Google Shape;2768;p229"/>
          <p:cNvGrpSpPr/>
          <p:nvPr/>
        </p:nvGrpSpPr>
        <p:grpSpPr>
          <a:xfrm>
            <a:off x="7221475" y="274530"/>
            <a:ext cx="1947197" cy="284511"/>
            <a:chOff x="2469250" y="503175"/>
            <a:chExt cx="3127525" cy="391350"/>
          </a:xfrm>
        </p:grpSpPr>
        <p:sp>
          <p:nvSpPr>
            <p:cNvPr id="2769" name="Google Shape;2769;p229"/>
            <p:cNvSpPr/>
            <p:nvPr/>
          </p:nvSpPr>
          <p:spPr>
            <a:xfrm>
              <a:off x="2469250" y="503175"/>
              <a:ext cx="3093550" cy="391350"/>
            </a:xfrm>
            <a:custGeom>
              <a:rect b="b" l="l" r="r" t="t"/>
              <a:pathLst>
                <a:path extrusionOk="0" h="15654" w="123742">
                  <a:moveTo>
                    <a:pt x="17891" y="0"/>
                  </a:moveTo>
                  <a:lnTo>
                    <a:pt x="123742" y="0"/>
                  </a:lnTo>
                  <a:lnTo>
                    <a:pt x="123742" y="15654"/>
                  </a:lnTo>
                  <a:lnTo>
                    <a:pt x="0" y="15654"/>
                  </a:lnTo>
                  <a:close/>
                </a:path>
              </a:pathLst>
            </a:custGeom>
            <a:solidFill>
              <a:srgbClr val="CC0000"/>
            </a:solidFill>
            <a:ln>
              <a:noFill/>
            </a:ln>
          </p:spPr>
        </p:sp>
        <p:sp>
          <p:nvSpPr>
            <p:cNvPr id="2770" name="Google Shape;2770;p229"/>
            <p:cNvSpPr txBox="1"/>
            <p:nvPr/>
          </p:nvSpPr>
          <p:spPr>
            <a:xfrm>
              <a:off x="2944475" y="519650"/>
              <a:ext cx="2652300" cy="3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Light"/>
                  <a:ea typeface="Overpass Light"/>
                  <a:cs typeface="Overpass Light"/>
                  <a:sym typeface="Overpass Light"/>
                </a:rPr>
                <a:t>Tech Preview</a:t>
              </a:r>
              <a:endParaRPr sz="1000">
                <a:solidFill>
                  <a:srgbClr val="FFFFFF"/>
                </a:solidFill>
                <a:latin typeface="Overpass Light"/>
                <a:ea typeface="Overpass Light"/>
                <a:cs typeface="Overpass Light"/>
                <a:sym typeface="Overpass Light"/>
              </a:endParaRPr>
            </a:p>
          </p:txBody>
        </p:sp>
      </p:grpSp>
      <p:sp>
        <p:nvSpPr>
          <p:cNvPr id="2771" name="Google Shape;2771;p229"/>
          <p:cNvSpPr txBox="1"/>
          <p:nvPr/>
        </p:nvSpPr>
        <p:spPr>
          <a:xfrm>
            <a:off x="401425" y="273306"/>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100"/>
              <a:buFont typeface="Arial"/>
              <a:buNone/>
            </a:pPr>
            <a:r>
              <a:rPr lang="en" sz="2600">
                <a:solidFill>
                  <a:schemeClr val="dk1"/>
                </a:solidFill>
                <a:latin typeface="Red Hat Display"/>
                <a:ea typeface="Red Hat Display"/>
                <a:cs typeface="Red Hat Display"/>
                <a:sym typeface="Red Hat Display"/>
              </a:rPr>
              <a:t>Easy access to Web Terminal</a:t>
            </a:r>
            <a:endParaRPr b="1">
              <a:solidFill>
                <a:srgbClr val="666666"/>
              </a:solidFill>
              <a:latin typeface="Red Hat Display"/>
              <a:ea typeface="Red Hat Display"/>
              <a:cs typeface="Red Hat Display"/>
              <a:sym typeface="Red Hat Display"/>
            </a:endParaRPr>
          </a:p>
        </p:txBody>
      </p:sp>
      <p:sp>
        <p:nvSpPr>
          <p:cNvPr id="2772" name="Google Shape;2772;p2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6" name="Shape 2776"/>
        <p:cNvGrpSpPr/>
        <p:nvPr/>
      </p:nvGrpSpPr>
      <p:grpSpPr>
        <a:xfrm>
          <a:off x="0" y="0"/>
          <a:ext cx="0" cy="0"/>
          <a:chOff x="0" y="0"/>
          <a:chExt cx="0" cy="0"/>
        </a:xfrm>
      </p:grpSpPr>
      <p:sp>
        <p:nvSpPr>
          <p:cNvPr id="2777" name="Google Shape;2777;p23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78" name="Google Shape;2778;p23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Lifecycle</a:t>
            </a:r>
            <a:endParaRPr/>
          </a:p>
        </p:txBody>
      </p:sp>
      <p:sp>
        <p:nvSpPr>
          <p:cNvPr id="2779" name="Google Shape;2779;p230"/>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Supported paths for upgrades and migrations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227" name="Google Shape;1227;p15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28" name="Google Shape;1228;p159"/>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an image repository contains all versions of an image in the image registry</a:t>
            </a:r>
            <a:endParaRPr sz="2800">
              <a:latin typeface="Overpass"/>
              <a:ea typeface="Overpass"/>
              <a:cs typeface="Overpass"/>
              <a:sym typeface="Overpass"/>
            </a:endParaRPr>
          </a:p>
        </p:txBody>
      </p:sp>
      <p:sp>
        <p:nvSpPr>
          <p:cNvPr id="1229" name="Google Shape;1229;p159"/>
          <p:cNvSpPr/>
          <p:nvPr/>
        </p:nvSpPr>
        <p:spPr>
          <a:xfrm>
            <a:off x="1788000" y="1987250"/>
            <a:ext cx="5566500" cy="2242200"/>
          </a:xfrm>
          <a:prstGeom prst="rect">
            <a:avLst/>
          </a:prstGeom>
          <a:noFill/>
          <a:ln cap="flat" cmpd="sng" w="19050">
            <a:solidFill>
              <a:srgbClr val="EC7A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IMAGE REGISTRY</a:t>
            </a:r>
            <a:endParaRPr sz="1000">
              <a:latin typeface="Overpass"/>
              <a:ea typeface="Overpass"/>
              <a:cs typeface="Overpass"/>
              <a:sym typeface="Overpass"/>
            </a:endParaRPr>
          </a:p>
        </p:txBody>
      </p:sp>
      <p:sp>
        <p:nvSpPr>
          <p:cNvPr id="1230" name="Google Shape;1230;p159"/>
          <p:cNvSpPr/>
          <p:nvPr/>
        </p:nvSpPr>
        <p:spPr>
          <a:xfrm>
            <a:off x="1950400" y="2868525"/>
            <a:ext cx="2567700" cy="118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59"/>
          <p:cNvSpPr txBox="1"/>
          <p:nvPr/>
        </p:nvSpPr>
        <p:spPr>
          <a:xfrm>
            <a:off x="1970503" y="2968778"/>
            <a:ext cx="18948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frontend:latest</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frontend:2.0</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frontend:1.1</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frontend:1.0</a:t>
            </a:r>
            <a:endParaRPr sz="1100">
              <a:solidFill>
                <a:srgbClr val="434343"/>
              </a:solidFill>
              <a:latin typeface="Roboto Mono"/>
              <a:ea typeface="Roboto Mono"/>
              <a:cs typeface="Roboto Mono"/>
              <a:sym typeface="Roboto Mono"/>
            </a:endParaRPr>
          </a:p>
        </p:txBody>
      </p:sp>
      <p:sp>
        <p:nvSpPr>
          <p:cNvPr id="1232" name="Google Shape;1232;p159"/>
          <p:cNvSpPr/>
          <p:nvPr/>
        </p:nvSpPr>
        <p:spPr>
          <a:xfrm>
            <a:off x="4617400" y="2868525"/>
            <a:ext cx="2567700" cy="118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59"/>
          <p:cNvSpPr txBox="1"/>
          <p:nvPr/>
        </p:nvSpPr>
        <p:spPr>
          <a:xfrm>
            <a:off x="4637503" y="2968778"/>
            <a:ext cx="18948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mongo:latest</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mongo:3.7</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mongo:3.6</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mongo:3.4</a:t>
            </a:r>
            <a:endParaRPr sz="1100">
              <a:solidFill>
                <a:srgbClr val="434343"/>
              </a:solidFill>
              <a:latin typeface="Roboto Mono"/>
              <a:ea typeface="Roboto Mono"/>
              <a:cs typeface="Roboto Mono"/>
              <a:sym typeface="Roboto Mono"/>
            </a:endParaRPr>
          </a:p>
        </p:txBody>
      </p:sp>
      <p:sp>
        <p:nvSpPr>
          <p:cNvPr id="1234" name="Google Shape;1234;p159"/>
          <p:cNvSpPr txBox="1"/>
          <p:nvPr/>
        </p:nvSpPr>
        <p:spPr>
          <a:xfrm>
            <a:off x="1922615" y="2529903"/>
            <a:ext cx="20832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myregistry/frontend</a:t>
            </a:r>
            <a:endParaRPr sz="1200">
              <a:latin typeface="Overpass"/>
              <a:ea typeface="Overpass"/>
              <a:cs typeface="Overpass"/>
              <a:sym typeface="Overpass"/>
            </a:endParaRPr>
          </a:p>
        </p:txBody>
      </p:sp>
      <p:sp>
        <p:nvSpPr>
          <p:cNvPr id="1235" name="Google Shape;1235;p159"/>
          <p:cNvSpPr txBox="1"/>
          <p:nvPr/>
        </p:nvSpPr>
        <p:spPr>
          <a:xfrm>
            <a:off x="4589615" y="2529903"/>
            <a:ext cx="20832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myregistry/mongo</a:t>
            </a:r>
            <a:endParaRPr sz="1200">
              <a:latin typeface="Overpass"/>
              <a:ea typeface="Overpass"/>
              <a:cs typeface="Overpass"/>
              <a:sym typeface="Overpass"/>
            </a:endParaRPr>
          </a:p>
        </p:txBody>
      </p:sp>
      <p:grpSp>
        <p:nvGrpSpPr>
          <p:cNvPr id="1236" name="Google Shape;1236;p159"/>
          <p:cNvGrpSpPr/>
          <p:nvPr/>
        </p:nvGrpSpPr>
        <p:grpSpPr>
          <a:xfrm>
            <a:off x="3437871" y="3075846"/>
            <a:ext cx="871467" cy="770967"/>
            <a:chOff x="234071" y="3189584"/>
            <a:chExt cx="871467" cy="770967"/>
          </a:xfrm>
        </p:grpSpPr>
        <p:sp>
          <p:nvSpPr>
            <p:cNvPr id="1237" name="Google Shape;1237;p159"/>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38" name="Google Shape;1238;p159"/>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39" name="Google Shape;1239;p159"/>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40" name="Google Shape;1240;p159"/>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grpSp>
      <p:grpSp>
        <p:nvGrpSpPr>
          <p:cNvPr id="1241" name="Google Shape;1241;p159"/>
          <p:cNvGrpSpPr/>
          <p:nvPr/>
        </p:nvGrpSpPr>
        <p:grpSpPr>
          <a:xfrm>
            <a:off x="6031246" y="3094034"/>
            <a:ext cx="871467" cy="770967"/>
            <a:chOff x="234071" y="3189584"/>
            <a:chExt cx="871467" cy="770967"/>
          </a:xfrm>
        </p:grpSpPr>
        <p:sp>
          <p:nvSpPr>
            <p:cNvPr id="1242" name="Google Shape;1242;p159"/>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43" name="Google Shape;1243;p159"/>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44" name="Google Shape;1244;p159"/>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245" name="Google Shape;1245;p159"/>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3" name="Shape 2783"/>
        <p:cNvGrpSpPr/>
        <p:nvPr/>
      </p:nvGrpSpPr>
      <p:grpSpPr>
        <a:xfrm>
          <a:off x="0" y="0"/>
          <a:ext cx="0" cy="0"/>
          <a:chOff x="0" y="0"/>
          <a:chExt cx="0" cy="0"/>
        </a:xfrm>
      </p:grpSpPr>
      <p:sp>
        <p:nvSpPr>
          <p:cNvPr id="2784" name="Google Shape;2784;p23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Support Timelines</a:t>
            </a:r>
            <a:endParaRPr/>
          </a:p>
        </p:txBody>
      </p:sp>
      <p:sp>
        <p:nvSpPr>
          <p:cNvPr id="2785" name="Google Shape;2785;p23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786" name="Google Shape;2786;p2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Lifecycle</a:t>
            </a:r>
            <a:endParaRPr>
              <a:solidFill>
                <a:srgbClr val="000000"/>
              </a:solidFill>
            </a:endParaRPr>
          </a:p>
        </p:txBody>
      </p:sp>
      <p:sp>
        <p:nvSpPr>
          <p:cNvPr id="2787" name="Google Shape;2787;p2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88" name="Google Shape;2788;p231"/>
          <p:cNvSpPr/>
          <p:nvPr/>
        </p:nvSpPr>
        <p:spPr>
          <a:xfrm>
            <a:off x="3832650" y="1239213"/>
            <a:ext cx="1323600" cy="1700100"/>
          </a:xfrm>
          <a:prstGeom prst="rect">
            <a:avLst/>
          </a:prstGeom>
          <a:solidFill>
            <a:srgbClr val="D9D9D9"/>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100">
              <a:latin typeface="Overpass"/>
              <a:ea typeface="Overpass"/>
              <a:cs typeface="Overpass"/>
              <a:sym typeface="Overpass"/>
            </a:endParaRPr>
          </a:p>
        </p:txBody>
      </p:sp>
      <p:sp>
        <p:nvSpPr>
          <p:cNvPr id="2789" name="Google Shape;2789;p231"/>
          <p:cNvSpPr/>
          <p:nvPr/>
        </p:nvSpPr>
        <p:spPr>
          <a:xfrm>
            <a:off x="1260575"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31"/>
          <p:cNvSpPr/>
          <p:nvPr/>
        </p:nvSpPr>
        <p:spPr>
          <a:xfrm>
            <a:off x="1692571"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31"/>
          <p:cNvSpPr/>
          <p:nvPr/>
        </p:nvSpPr>
        <p:spPr>
          <a:xfrm>
            <a:off x="2123209"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31"/>
          <p:cNvSpPr/>
          <p:nvPr/>
        </p:nvSpPr>
        <p:spPr>
          <a:xfrm>
            <a:off x="2555205"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31"/>
          <p:cNvSpPr/>
          <p:nvPr/>
        </p:nvSpPr>
        <p:spPr>
          <a:xfrm>
            <a:off x="2555196"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31"/>
          <p:cNvSpPr/>
          <p:nvPr/>
        </p:nvSpPr>
        <p:spPr>
          <a:xfrm>
            <a:off x="2987192"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31"/>
          <p:cNvSpPr/>
          <p:nvPr/>
        </p:nvSpPr>
        <p:spPr>
          <a:xfrm>
            <a:off x="3417830"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31"/>
          <p:cNvSpPr/>
          <p:nvPr/>
        </p:nvSpPr>
        <p:spPr>
          <a:xfrm>
            <a:off x="3849826"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31"/>
          <p:cNvSpPr/>
          <p:nvPr/>
        </p:nvSpPr>
        <p:spPr>
          <a:xfrm>
            <a:off x="2985821"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31"/>
          <p:cNvSpPr/>
          <p:nvPr/>
        </p:nvSpPr>
        <p:spPr>
          <a:xfrm>
            <a:off x="3417817"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31"/>
          <p:cNvSpPr/>
          <p:nvPr/>
        </p:nvSpPr>
        <p:spPr>
          <a:xfrm>
            <a:off x="3848455"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31"/>
          <p:cNvSpPr/>
          <p:nvPr/>
        </p:nvSpPr>
        <p:spPr>
          <a:xfrm>
            <a:off x="4280451"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31"/>
          <p:cNvSpPr/>
          <p:nvPr/>
        </p:nvSpPr>
        <p:spPr>
          <a:xfrm>
            <a:off x="4711076"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31"/>
          <p:cNvSpPr/>
          <p:nvPr/>
        </p:nvSpPr>
        <p:spPr>
          <a:xfrm>
            <a:off x="5143076"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31"/>
          <p:cNvSpPr/>
          <p:nvPr/>
        </p:nvSpPr>
        <p:spPr>
          <a:xfrm>
            <a:off x="5573701"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31"/>
          <p:cNvSpPr/>
          <p:nvPr/>
        </p:nvSpPr>
        <p:spPr>
          <a:xfrm>
            <a:off x="6005701"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31"/>
          <p:cNvSpPr/>
          <p:nvPr/>
        </p:nvSpPr>
        <p:spPr>
          <a:xfrm>
            <a:off x="6436325"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31"/>
          <p:cNvSpPr/>
          <p:nvPr/>
        </p:nvSpPr>
        <p:spPr>
          <a:xfrm>
            <a:off x="4280446"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31"/>
          <p:cNvSpPr/>
          <p:nvPr/>
        </p:nvSpPr>
        <p:spPr>
          <a:xfrm>
            <a:off x="4712442"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31"/>
          <p:cNvSpPr/>
          <p:nvPr/>
        </p:nvSpPr>
        <p:spPr>
          <a:xfrm>
            <a:off x="5143080"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31"/>
          <p:cNvSpPr/>
          <p:nvPr/>
        </p:nvSpPr>
        <p:spPr>
          <a:xfrm>
            <a:off x="5575076"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31"/>
          <p:cNvSpPr/>
          <p:nvPr/>
        </p:nvSpPr>
        <p:spPr>
          <a:xfrm>
            <a:off x="6005701"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31"/>
          <p:cNvSpPr/>
          <p:nvPr/>
        </p:nvSpPr>
        <p:spPr>
          <a:xfrm>
            <a:off x="6437700"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31"/>
          <p:cNvSpPr/>
          <p:nvPr/>
        </p:nvSpPr>
        <p:spPr>
          <a:xfrm>
            <a:off x="6868325"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31"/>
          <p:cNvSpPr/>
          <p:nvPr/>
        </p:nvSpPr>
        <p:spPr>
          <a:xfrm>
            <a:off x="7300325"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31"/>
          <p:cNvSpPr/>
          <p:nvPr/>
        </p:nvSpPr>
        <p:spPr>
          <a:xfrm>
            <a:off x="7730950"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31"/>
          <p:cNvSpPr/>
          <p:nvPr/>
        </p:nvSpPr>
        <p:spPr>
          <a:xfrm>
            <a:off x="3849821"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31"/>
          <p:cNvSpPr/>
          <p:nvPr/>
        </p:nvSpPr>
        <p:spPr>
          <a:xfrm>
            <a:off x="4281817"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31"/>
          <p:cNvSpPr/>
          <p:nvPr/>
        </p:nvSpPr>
        <p:spPr>
          <a:xfrm>
            <a:off x="4712455"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31"/>
          <p:cNvSpPr/>
          <p:nvPr/>
        </p:nvSpPr>
        <p:spPr>
          <a:xfrm>
            <a:off x="5144451"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31"/>
          <p:cNvSpPr/>
          <p:nvPr/>
        </p:nvSpPr>
        <p:spPr>
          <a:xfrm>
            <a:off x="5575071"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31"/>
          <p:cNvSpPr/>
          <p:nvPr/>
        </p:nvSpPr>
        <p:spPr>
          <a:xfrm>
            <a:off x="6007066"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31"/>
          <p:cNvSpPr/>
          <p:nvPr/>
        </p:nvSpPr>
        <p:spPr>
          <a:xfrm>
            <a:off x="6437705"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31"/>
          <p:cNvSpPr/>
          <p:nvPr/>
        </p:nvSpPr>
        <p:spPr>
          <a:xfrm>
            <a:off x="6869700"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31"/>
          <p:cNvSpPr/>
          <p:nvPr/>
        </p:nvSpPr>
        <p:spPr>
          <a:xfrm>
            <a:off x="7300325"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31"/>
          <p:cNvSpPr/>
          <p:nvPr/>
        </p:nvSpPr>
        <p:spPr>
          <a:xfrm>
            <a:off x="7732325" y="210822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31"/>
          <p:cNvSpPr/>
          <p:nvPr/>
        </p:nvSpPr>
        <p:spPr>
          <a:xfrm>
            <a:off x="6868325"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31"/>
          <p:cNvSpPr/>
          <p:nvPr/>
        </p:nvSpPr>
        <p:spPr>
          <a:xfrm>
            <a:off x="7300325"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31"/>
          <p:cNvSpPr/>
          <p:nvPr/>
        </p:nvSpPr>
        <p:spPr>
          <a:xfrm>
            <a:off x="7730950"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31"/>
          <p:cNvSpPr txBox="1"/>
          <p:nvPr/>
        </p:nvSpPr>
        <p:spPr>
          <a:xfrm>
            <a:off x="1633257" y="1328322"/>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829" name="Google Shape;2829;p231"/>
          <p:cNvSpPr txBox="1"/>
          <p:nvPr/>
        </p:nvSpPr>
        <p:spPr>
          <a:xfrm>
            <a:off x="2967397" y="1328322"/>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830" name="Google Shape;2830;p231"/>
          <p:cNvSpPr txBox="1"/>
          <p:nvPr/>
        </p:nvSpPr>
        <p:spPr>
          <a:xfrm>
            <a:off x="5100997" y="1328322"/>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831" name="Google Shape;2831;p231"/>
          <p:cNvSpPr txBox="1"/>
          <p:nvPr/>
        </p:nvSpPr>
        <p:spPr>
          <a:xfrm>
            <a:off x="1247735" y="1317711"/>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832" name="Google Shape;2832;p231"/>
          <p:cNvSpPr txBox="1"/>
          <p:nvPr/>
        </p:nvSpPr>
        <p:spPr>
          <a:xfrm>
            <a:off x="2390928" y="1708538"/>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833" name="Google Shape;2833;p231"/>
          <p:cNvSpPr txBox="1"/>
          <p:nvPr/>
        </p:nvSpPr>
        <p:spPr>
          <a:xfrm>
            <a:off x="3755329" y="2089538"/>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834" name="Google Shape;2834;p231"/>
          <p:cNvSpPr/>
          <p:nvPr/>
        </p:nvSpPr>
        <p:spPr>
          <a:xfrm>
            <a:off x="3842475" y="1239213"/>
            <a:ext cx="1289100" cy="1700100"/>
          </a:xfrm>
          <a:prstGeom prst="rect">
            <a:avLst/>
          </a:prstGeom>
          <a:noFill/>
          <a:ln cap="flat" cmpd="sng" w="28575">
            <a:solidFill>
              <a:srgbClr val="99999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Overpass"/>
                <a:ea typeface="Overpass"/>
                <a:cs typeface="Overpass"/>
                <a:sym typeface="Overpass"/>
              </a:rPr>
              <a:t>Rolling 3 release support window</a:t>
            </a:r>
            <a:endParaRPr sz="1100">
              <a:solidFill>
                <a:schemeClr val="dk1"/>
              </a:solidFill>
              <a:latin typeface="Overpass"/>
              <a:ea typeface="Overpass"/>
              <a:cs typeface="Overpass"/>
              <a:sym typeface="Overpass"/>
            </a:endParaRPr>
          </a:p>
        </p:txBody>
      </p:sp>
      <p:sp>
        <p:nvSpPr>
          <p:cNvPr id="2835" name="Google Shape;2835;p231"/>
          <p:cNvSpPr txBox="1"/>
          <p:nvPr/>
        </p:nvSpPr>
        <p:spPr>
          <a:xfrm>
            <a:off x="3022027" y="1097280"/>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836" name="Google Shape;2836;p231"/>
          <p:cNvSpPr txBox="1"/>
          <p:nvPr/>
        </p:nvSpPr>
        <p:spPr>
          <a:xfrm>
            <a:off x="230850" y="3008113"/>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New model</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Release based, not date based. Rolling three release window for support.</a:t>
            </a:r>
            <a:endParaRPr sz="1100">
              <a:latin typeface="Overpass Light"/>
              <a:ea typeface="Overpass Light"/>
              <a:cs typeface="Overpass Light"/>
              <a:sym typeface="Overpass Light"/>
            </a:endParaRPr>
          </a:p>
          <a:p>
            <a:pPr indent="0" lvl="0" marL="0" rtl="0" algn="l">
              <a:spcBef>
                <a:spcPts val="1000"/>
              </a:spcBef>
              <a:spcAft>
                <a:spcPts val="0"/>
              </a:spcAft>
              <a:buNone/>
            </a:pPr>
            <a:r>
              <a:rPr lang="en" sz="1100">
                <a:latin typeface="Overpass Light"/>
                <a:ea typeface="Overpass Light"/>
                <a:cs typeface="Overpass Light"/>
                <a:sym typeface="Overpass Light"/>
              </a:rPr>
              <a:t>The overall 4 series will be supported for at least three years </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Minimum two years full support (likely more)</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One year maintenance past the end of full support</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t/>
            </a:r>
            <a:endParaRPr b="1" sz="1100">
              <a:latin typeface="Overpass"/>
              <a:ea typeface="Overpass"/>
              <a:cs typeface="Overpass"/>
              <a:sym typeface="Overpass"/>
            </a:endParaRPr>
          </a:p>
        </p:txBody>
      </p:sp>
      <p:sp>
        <p:nvSpPr>
          <p:cNvPr id="2837" name="Google Shape;2837;p231"/>
          <p:cNvSpPr txBox="1"/>
          <p:nvPr/>
        </p:nvSpPr>
        <p:spPr>
          <a:xfrm>
            <a:off x="4706250" y="3008113"/>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Overpass"/>
                <a:ea typeface="Overpass"/>
                <a:cs typeface="Overpass"/>
                <a:sym typeface="Overpass"/>
              </a:rPr>
              <a:t>EUS release planned</a:t>
            </a:r>
            <a:endParaRPr b="1" sz="1100">
              <a:solidFill>
                <a:schemeClr val="dk1"/>
              </a:solidFill>
              <a:latin typeface="Overpass"/>
              <a:ea typeface="Overpass"/>
              <a:cs typeface="Overpass"/>
              <a:sym typeface="Overpass"/>
            </a:endParaRPr>
          </a:p>
          <a:p>
            <a:pPr indent="0" lvl="0" marL="0" rtl="0" algn="l">
              <a:spcBef>
                <a:spcPts val="0"/>
              </a:spcBef>
              <a:spcAft>
                <a:spcPts val="0"/>
              </a:spcAft>
              <a:buNone/>
            </a:pPr>
            <a:r>
              <a:rPr lang="en" sz="1100">
                <a:solidFill>
                  <a:schemeClr val="dk1"/>
                </a:solidFill>
                <a:latin typeface="Overpass Light"/>
                <a:ea typeface="Overpass Light"/>
                <a:cs typeface="Overpass Light"/>
                <a:sym typeface="Overpass Light"/>
              </a:rPr>
              <a:t>Supported for 14 months of critical bug and critical security fixes instead of the normal 5 months.  If you stay on the EUS for its entire life, you must use the application migration tooling to move to a new cluster</a:t>
            </a:r>
            <a:endParaRPr b="1" sz="1100">
              <a:latin typeface="Overpass"/>
              <a:ea typeface="Overpass"/>
              <a:cs typeface="Overpass"/>
              <a:sym typeface="Overpas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41" name="Shape 2841"/>
        <p:cNvGrpSpPr/>
        <p:nvPr/>
      </p:nvGrpSpPr>
      <p:grpSpPr>
        <a:xfrm>
          <a:off x="0" y="0"/>
          <a:ext cx="0" cy="0"/>
          <a:chOff x="0" y="0"/>
          <a:chExt cx="0" cy="0"/>
        </a:xfrm>
      </p:grpSpPr>
      <p:sp>
        <p:nvSpPr>
          <p:cNvPr id="2842" name="Google Shape;2842;p232"/>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Upgrades vs. Migrations</a:t>
            </a:r>
            <a:endParaRPr/>
          </a:p>
        </p:txBody>
      </p:sp>
      <p:sp>
        <p:nvSpPr>
          <p:cNvPr id="2843" name="Google Shape;2843;p23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844" name="Google Shape;2844;p2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Lifecycle</a:t>
            </a:r>
            <a:endParaRPr>
              <a:solidFill>
                <a:srgbClr val="000000"/>
              </a:solidFill>
            </a:endParaRPr>
          </a:p>
        </p:txBody>
      </p:sp>
      <p:sp>
        <p:nvSpPr>
          <p:cNvPr id="2845" name="Google Shape;2845;p23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46" name="Google Shape;2846;p232"/>
          <p:cNvSpPr txBox="1"/>
          <p:nvPr/>
        </p:nvSpPr>
        <p:spPr>
          <a:xfrm>
            <a:off x="228600" y="3008100"/>
            <a:ext cx="44340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OTA Upgrades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Works between two minor releases in a serial manner.</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Happy path = migrate through each version</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On a regular cadence, migrate to the next supported version.</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Optional path = migration tooling</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If you fall more than two releases behind, you must use the application migration tooling to move to a new cluster.</a:t>
            </a:r>
            <a:endParaRPr sz="1100">
              <a:latin typeface="Overpass Light"/>
              <a:ea typeface="Overpass Light"/>
              <a:cs typeface="Overpass Light"/>
              <a:sym typeface="Overpass Light"/>
            </a:endParaRPr>
          </a:p>
        </p:txBody>
      </p:sp>
      <p:sp>
        <p:nvSpPr>
          <p:cNvPr id="2847" name="Google Shape;2847;p232"/>
          <p:cNvSpPr txBox="1"/>
          <p:nvPr/>
        </p:nvSpPr>
        <p:spPr>
          <a:xfrm>
            <a:off x="4711075" y="3014231"/>
            <a:ext cx="42375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Current minor release</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Full support for all bugs and security issues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1 month full support overlap with next release to aid migrations</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Previous minor release</a:t>
            </a:r>
            <a:endParaRPr b="1" sz="11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100">
                <a:solidFill>
                  <a:schemeClr val="dk1"/>
                </a:solidFill>
                <a:latin typeface="Overpass Light"/>
                <a:ea typeface="Overpass Light"/>
                <a:cs typeface="Overpass Light"/>
                <a:sym typeface="Overpass Light"/>
              </a:rPr>
              <a:t>Fixes for critical bugs and security issues for 5 months</a:t>
            </a:r>
            <a:endParaRPr sz="1100">
              <a:latin typeface="Overpass Light"/>
              <a:ea typeface="Overpass Light"/>
              <a:cs typeface="Overpass Light"/>
              <a:sym typeface="Overpass Light"/>
            </a:endParaRPr>
          </a:p>
        </p:txBody>
      </p:sp>
      <p:sp>
        <p:nvSpPr>
          <p:cNvPr id="2848" name="Google Shape;2848;p232"/>
          <p:cNvSpPr/>
          <p:nvPr/>
        </p:nvSpPr>
        <p:spPr>
          <a:xfrm>
            <a:off x="1260575"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32"/>
          <p:cNvSpPr/>
          <p:nvPr/>
        </p:nvSpPr>
        <p:spPr>
          <a:xfrm>
            <a:off x="1692571"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32"/>
          <p:cNvSpPr/>
          <p:nvPr/>
        </p:nvSpPr>
        <p:spPr>
          <a:xfrm>
            <a:off x="2123209"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32"/>
          <p:cNvSpPr/>
          <p:nvPr/>
        </p:nvSpPr>
        <p:spPr>
          <a:xfrm>
            <a:off x="2555205"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32"/>
          <p:cNvSpPr/>
          <p:nvPr/>
        </p:nvSpPr>
        <p:spPr>
          <a:xfrm>
            <a:off x="2555196"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32"/>
          <p:cNvSpPr/>
          <p:nvPr/>
        </p:nvSpPr>
        <p:spPr>
          <a:xfrm>
            <a:off x="2987192"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32"/>
          <p:cNvSpPr/>
          <p:nvPr/>
        </p:nvSpPr>
        <p:spPr>
          <a:xfrm>
            <a:off x="3417830"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32"/>
          <p:cNvSpPr/>
          <p:nvPr/>
        </p:nvSpPr>
        <p:spPr>
          <a:xfrm>
            <a:off x="3849826"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32"/>
          <p:cNvSpPr/>
          <p:nvPr/>
        </p:nvSpPr>
        <p:spPr>
          <a:xfrm>
            <a:off x="2985821"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32"/>
          <p:cNvSpPr/>
          <p:nvPr/>
        </p:nvSpPr>
        <p:spPr>
          <a:xfrm>
            <a:off x="3417817"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32"/>
          <p:cNvSpPr/>
          <p:nvPr/>
        </p:nvSpPr>
        <p:spPr>
          <a:xfrm>
            <a:off x="3848455"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32"/>
          <p:cNvSpPr/>
          <p:nvPr/>
        </p:nvSpPr>
        <p:spPr>
          <a:xfrm>
            <a:off x="4280451"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32"/>
          <p:cNvSpPr/>
          <p:nvPr/>
        </p:nvSpPr>
        <p:spPr>
          <a:xfrm>
            <a:off x="4711076"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32"/>
          <p:cNvSpPr/>
          <p:nvPr/>
        </p:nvSpPr>
        <p:spPr>
          <a:xfrm>
            <a:off x="5143076"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32"/>
          <p:cNvSpPr/>
          <p:nvPr/>
        </p:nvSpPr>
        <p:spPr>
          <a:xfrm>
            <a:off x="5573701"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32"/>
          <p:cNvSpPr/>
          <p:nvPr/>
        </p:nvSpPr>
        <p:spPr>
          <a:xfrm>
            <a:off x="6005701"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32"/>
          <p:cNvSpPr/>
          <p:nvPr/>
        </p:nvSpPr>
        <p:spPr>
          <a:xfrm>
            <a:off x="6436325"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32"/>
          <p:cNvSpPr/>
          <p:nvPr/>
        </p:nvSpPr>
        <p:spPr>
          <a:xfrm>
            <a:off x="4280446"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32"/>
          <p:cNvSpPr/>
          <p:nvPr/>
        </p:nvSpPr>
        <p:spPr>
          <a:xfrm>
            <a:off x="4712442"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32"/>
          <p:cNvSpPr/>
          <p:nvPr/>
        </p:nvSpPr>
        <p:spPr>
          <a:xfrm>
            <a:off x="5143080"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32"/>
          <p:cNvSpPr/>
          <p:nvPr/>
        </p:nvSpPr>
        <p:spPr>
          <a:xfrm>
            <a:off x="5575076"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32"/>
          <p:cNvSpPr/>
          <p:nvPr/>
        </p:nvSpPr>
        <p:spPr>
          <a:xfrm>
            <a:off x="6005701"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32"/>
          <p:cNvSpPr/>
          <p:nvPr/>
        </p:nvSpPr>
        <p:spPr>
          <a:xfrm>
            <a:off x="6437700"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32"/>
          <p:cNvSpPr/>
          <p:nvPr/>
        </p:nvSpPr>
        <p:spPr>
          <a:xfrm>
            <a:off x="6868325"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32"/>
          <p:cNvSpPr/>
          <p:nvPr/>
        </p:nvSpPr>
        <p:spPr>
          <a:xfrm>
            <a:off x="7300325"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32"/>
          <p:cNvSpPr/>
          <p:nvPr/>
        </p:nvSpPr>
        <p:spPr>
          <a:xfrm>
            <a:off x="7730950"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32"/>
          <p:cNvSpPr/>
          <p:nvPr/>
        </p:nvSpPr>
        <p:spPr>
          <a:xfrm>
            <a:off x="3849821"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32"/>
          <p:cNvSpPr/>
          <p:nvPr/>
        </p:nvSpPr>
        <p:spPr>
          <a:xfrm>
            <a:off x="4281817"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32"/>
          <p:cNvSpPr/>
          <p:nvPr/>
        </p:nvSpPr>
        <p:spPr>
          <a:xfrm>
            <a:off x="4712455"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32"/>
          <p:cNvSpPr/>
          <p:nvPr/>
        </p:nvSpPr>
        <p:spPr>
          <a:xfrm>
            <a:off x="5144451"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32"/>
          <p:cNvSpPr/>
          <p:nvPr/>
        </p:nvSpPr>
        <p:spPr>
          <a:xfrm>
            <a:off x="5575071"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32"/>
          <p:cNvSpPr/>
          <p:nvPr/>
        </p:nvSpPr>
        <p:spPr>
          <a:xfrm>
            <a:off x="6007066"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32"/>
          <p:cNvSpPr/>
          <p:nvPr/>
        </p:nvSpPr>
        <p:spPr>
          <a:xfrm>
            <a:off x="6437705"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32"/>
          <p:cNvSpPr/>
          <p:nvPr/>
        </p:nvSpPr>
        <p:spPr>
          <a:xfrm>
            <a:off x="6869700"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32"/>
          <p:cNvSpPr/>
          <p:nvPr/>
        </p:nvSpPr>
        <p:spPr>
          <a:xfrm>
            <a:off x="7300325"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32"/>
          <p:cNvSpPr/>
          <p:nvPr/>
        </p:nvSpPr>
        <p:spPr>
          <a:xfrm>
            <a:off x="7732325" y="210820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32"/>
          <p:cNvSpPr/>
          <p:nvPr/>
        </p:nvSpPr>
        <p:spPr>
          <a:xfrm>
            <a:off x="6868325"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32"/>
          <p:cNvSpPr/>
          <p:nvPr/>
        </p:nvSpPr>
        <p:spPr>
          <a:xfrm>
            <a:off x="7300325"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32"/>
          <p:cNvSpPr/>
          <p:nvPr/>
        </p:nvSpPr>
        <p:spPr>
          <a:xfrm>
            <a:off x="7730950"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32"/>
          <p:cNvSpPr txBox="1"/>
          <p:nvPr/>
        </p:nvSpPr>
        <p:spPr>
          <a:xfrm>
            <a:off x="1633257" y="1328298"/>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888" name="Google Shape;2888;p232"/>
          <p:cNvSpPr txBox="1"/>
          <p:nvPr/>
        </p:nvSpPr>
        <p:spPr>
          <a:xfrm>
            <a:off x="2967397" y="1328298"/>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889" name="Google Shape;2889;p232"/>
          <p:cNvSpPr txBox="1"/>
          <p:nvPr/>
        </p:nvSpPr>
        <p:spPr>
          <a:xfrm>
            <a:off x="5100997" y="1328298"/>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890" name="Google Shape;2890;p232"/>
          <p:cNvSpPr txBox="1"/>
          <p:nvPr/>
        </p:nvSpPr>
        <p:spPr>
          <a:xfrm>
            <a:off x="1247735" y="1317687"/>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891" name="Google Shape;2891;p232"/>
          <p:cNvSpPr txBox="1"/>
          <p:nvPr/>
        </p:nvSpPr>
        <p:spPr>
          <a:xfrm>
            <a:off x="2390928" y="1708514"/>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892" name="Google Shape;2892;p232"/>
          <p:cNvSpPr txBox="1"/>
          <p:nvPr/>
        </p:nvSpPr>
        <p:spPr>
          <a:xfrm>
            <a:off x="3755329" y="2089514"/>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893" name="Google Shape;2893;p232"/>
          <p:cNvSpPr/>
          <p:nvPr/>
        </p:nvSpPr>
        <p:spPr>
          <a:xfrm rot="1931563">
            <a:off x="2378355" y="1461385"/>
            <a:ext cx="534941" cy="534941"/>
          </a:xfrm>
          <a:prstGeom prst="arc">
            <a:avLst>
              <a:gd fmla="val 15154237" name="adj1"/>
              <a:gd fmla="val 20811628"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32"/>
          <p:cNvSpPr txBox="1"/>
          <p:nvPr/>
        </p:nvSpPr>
        <p:spPr>
          <a:xfrm>
            <a:off x="1300195" y="2172989"/>
            <a:ext cx="1069800" cy="35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0084D1"/>
                </a:solidFill>
                <a:latin typeface="Overpass Light"/>
                <a:ea typeface="Overpass Light"/>
                <a:cs typeface="Overpass Light"/>
                <a:sym typeface="Overpass Light"/>
              </a:rPr>
              <a:t>OTA upgrade</a:t>
            </a:r>
            <a:endParaRPr sz="900">
              <a:solidFill>
                <a:srgbClr val="0084D1"/>
              </a:solidFill>
              <a:latin typeface="Overpass Light"/>
              <a:ea typeface="Overpass Light"/>
              <a:cs typeface="Overpass Light"/>
              <a:sym typeface="Overpass Light"/>
            </a:endParaRPr>
          </a:p>
        </p:txBody>
      </p:sp>
      <p:cxnSp>
        <p:nvCxnSpPr>
          <p:cNvPr id="2895" name="Google Shape;2895;p232"/>
          <p:cNvCxnSpPr>
            <a:stCxn id="2894" idx="3"/>
            <a:endCxn id="2891" idx="0"/>
          </p:cNvCxnSpPr>
          <p:nvPr/>
        </p:nvCxnSpPr>
        <p:spPr>
          <a:xfrm flipH="1" rot="10800000">
            <a:off x="2369995" y="1708439"/>
            <a:ext cx="322800" cy="641100"/>
          </a:xfrm>
          <a:prstGeom prst="straightConnector1">
            <a:avLst/>
          </a:prstGeom>
          <a:noFill/>
          <a:ln cap="flat" cmpd="sng" w="9525">
            <a:solidFill>
              <a:srgbClr val="0084D1"/>
            </a:solidFill>
            <a:prstDash val="solid"/>
            <a:round/>
            <a:headEnd len="med" w="med" type="none"/>
            <a:tailEnd len="med" w="med" type="triangle"/>
          </a:ln>
        </p:spPr>
      </p:cxnSp>
      <p:cxnSp>
        <p:nvCxnSpPr>
          <p:cNvPr id="2896" name="Google Shape;2896;p232"/>
          <p:cNvCxnSpPr>
            <a:stCxn id="2894" idx="3"/>
          </p:cNvCxnSpPr>
          <p:nvPr/>
        </p:nvCxnSpPr>
        <p:spPr>
          <a:xfrm flipH="1" rot="10800000">
            <a:off x="2369995" y="2024339"/>
            <a:ext cx="2027400" cy="325200"/>
          </a:xfrm>
          <a:prstGeom prst="straightConnector1">
            <a:avLst/>
          </a:prstGeom>
          <a:noFill/>
          <a:ln cap="flat" cmpd="sng" w="9525">
            <a:solidFill>
              <a:srgbClr val="0084D1"/>
            </a:solidFill>
            <a:prstDash val="solid"/>
            <a:round/>
            <a:headEnd len="med" w="med" type="none"/>
            <a:tailEnd len="med" w="med" type="triangle"/>
          </a:ln>
        </p:spPr>
      </p:cxnSp>
      <p:sp>
        <p:nvSpPr>
          <p:cNvPr id="2897" name="Google Shape;2897;p232"/>
          <p:cNvSpPr txBox="1"/>
          <p:nvPr/>
        </p:nvSpPr>
        <p:spPr>
          <a:xfrm>
            <a:off x="5955950" y="2555864"/>
            <a:ext cx="1069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E0000"/>
                </a:solidFill>
                <a:latin typeface="Overpass Light"/>
                <a:ea typeface="Overpass Light"/>
                <a:cs typeface="Overpass Light"/>
                <a:sym typeface="Overpass Light"/>
              </a:rPr>
              <a:t>Migration tool</a:t>
            </a:r>
            <a:endParaRPr sz="900">
              <a:solidFill>
                <a:srgbClr val="EE0000"/>
              </a:solidFill>
              <a:latin typeface="Overpass Light"/>
              <a:ea typeface="Overpass Light"/>
              <a:cs typeface="Overpass Light"/>
              <a:sym typeface="Overpass Light"/>
            </a:endParaRPr>
          </a:p>
        </p:txBody>
      </p:sp>
      <p:cxnSp>
        <p:nvCxnSpPr>
          <p:cNvPr id="2898" name="Google Shape;2898;p232"/>
          <p:cNvCxnSpPr>
            <a:stCxn id="2897" idx="1"/>
          </p:cNvCxnSpPr>
          <p:nvPr/>
        </p:nvCxnSpPr>
        <p:spPr>
          <a:xfrm rot="10800000">
            <a:off x="5131550" y="2089214"/>
            <a:ext cx="824400" cy="643200"/>
          </a:xfrm>
          <a:prstGeom prst="straightConnector1">
            <a:avLst/>
          </a:prstGeom>
          <a:noFill/>
          <a:ln cap="flat" cmpd="sng" w="9525">
            <a:solidFill>
              <a:srgbClr val="C80000"/>
            </a:solidFill>
            <a:prstDash val="solid"/>
            <a:round/>
            <a:headEnd len="med" w="med" type="none"/>
            <a:tailEnd len="med" w="med" type="triangle"/>
          </a:ln>
        </p:spPr>
      </p:cxnSp>
      <p:sp>
        <p:nvSpPr>
          <p:cNvPr id="2899" name="Google Shape;2899;p232"/>
          <p:cNvSpPr txBox="1"/>
          <p:nvPr/>
        </p:nvSpPr>
        <p:spPr>
          <a:xfrm>
            <a:off x="3022027" y="1097257"/>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900" name="Google Shape;2900;p232"/>
          <p:cNvSpPr/>
          <p:nvPr/>
        </p:nvSpPr>
        <p:spPr>
          <a:xfrm rot="1931563">
            <a:off x="5352026" y="1865069"/>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32"/>
          <p:cNvSpPr/>
          <p:nvPr/>
        </p:nvSpPr>
        <p:spPr>
          <a:xfrm rot="1931563">
            <a:off x="4056626" y="1921637"/>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32"/>
          <p:cNvSpPr/>
          <p:nvPr/>
        </p:nvSpPr>
        <p:spPr>
          <a:xfrm rot="3599965">
            <a:off x="3574882" y="1223104"/>
            <a:ext cx="1450774" cy="1450774"/>
          </a:xfrm>
          <a:prstGeom prst="arc">
            <a:avLst>
              <a:gd fmla="val 15553772" name="adj1"/>
              <a:gd fmla="val 19770086" name="adj2"/>
            </a:avLst>
          </a:prstGeom>
          <a:noFill/>
          <a:ln cap="flat" cmpd="sng" w="28575">
            <a:solidFill>
              <a:srgbClr val="C80000"/>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32"/>
          <p:cNvSpPr/>
          <p:nvPr/>
        </p:nvSpPr>
        <p:spPr>
          <a:xfrm rot="1931563">
            <a:off x="4086073" y="1521006"/>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7" name="Shape 2907"/>
        <p:cNvGrpSpPr/>
        <p:nvPr/>
      </p:nvGrpSpPr>
      <p:grpSpPr>
        <a:xfrm>
          <a:off x="0" y="0"/>
          <a:ext cx="0" cy="0"/>
          <a:chOff x="0" y="0"/>
          <a:chExt cx="0" cy="0"/>
        </a:xfrm>
      </p:grpSpPr>
      <p:sp>
        <p:nvSpPr>
          <p:cNvPr id="2908" name="Google Shape;2908;p233"/>
          <p:cNvSpPr/>
          <p:nvPr/>
        </p:nvSpPr>
        <p:spPr>
          <a:xfrm>
            <a:off x="2886963" y="1898650"/>
            <a:ext cx="3836100" cy="3066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Deploying Containerized Applications Technical Overview </a:t>
            </a:r>
            <a:endParaRPr sz="1000">
              <a:latin typeface="Overpass"/>
              <a:ea typeface="Overpass"/>
              <a:cs typeface="Overpass"/>
              <a:sym typeface="Overpass"/>
            </a:endParaRPr>
          </a:p>
        </p:txBody>
      </p:sp>
      <p:sp>
        <p:nvSpPr>
          <p:cNvPr id="2909" name="Google Shape;2909;p233"/>
          <p:cNvSpPr/>
          <p:nvPr/>
        </p:nvSpPr>
        <p:spPr>
          <a:xfrm>
            <a:off x="2213463" y="1898650"/>
            <a:ext cx="673500" cy="306600"/>
          </a:xfrm>
          <a:prstGeom prst="rect">
            <a:avLst/>
          </a:prstGeom>
          <a:solidFill>
            <a:srgbClr val="B3D7D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DO080</a:t>
            </a:r>
            <a:endParaRPr sz="1000">
              <a:latin typeface="Overpass"/>
              <a:ea typeface="Overpass"/>
              <a:cs typeface="Overpass"/>
              <a:sym typeface="Overpass"/>
            </a:endParaRPr>
          </a:p>
        </p:txBody>
      </p:sp>
      <p:sp>
        <p:nvSpPr>
          <p:cNvPr id="2910" name="Google Shape;2910;p233"/>
          <p:cNvSpPr/>
          <p:nvPr/>
        </p:nvSpPr>
        <p:spPr>
          <a:xfrm>
            <a:off x="2886963" y="2241550"/>
            <a:ext cx="3836100" cy="3066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Introduction to Containers, Kubernetes, and Red Hat OpenShift</a:t>
            </a:r>
            <a:endParaRPr sz="1000">
              <a:latin typeface="Overpass"/>
              <a:ea typeface="Overpass"/>
              <a:cs typeface="Overpass"/>
              <a:sym typeface="Overpass"/>
            </a:endParaRPr>
          </a:p>
        </p:txBody>
      </p:sp>
      <p:sp>
        <p:nvSpPr>
          <p:cNvPr id="2911" name="Google Shape;2911;p233"/>
          <p:cNvSpPr/>
          <p:nvPr/>
        </p:nvSpPr>
        <p:spPr>
          <a:xfrm>
            <a:off x="2213463" y="2241550"/>
            <a:ext cx="673500" cy="306600"/>
          </a:xfrm>
          <a:prstGeom prst="rect">
            <a:avLst/>
          </a:prstGeom>
          <a:solidFill>
            <a:srgbClr val="B3D7D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DO180</a:t>
            </a:r>
            <a:endParaRPr sz="1000">
              <a:latin typeface="Overpass"/>
              <a:ea typeface="Overpass"/>
              <a:cs typeface="Overpass"/>
              <a:sym typeface="Overpass"/>
            </a:endParaRPr>
          </a:p>
        </p:txBody>
      </p:sp>
      <p:sp>
        <p:nvSpPr>
          <p:cNvPr id="2912" name="Google Shape;2912;p233"/>
          <p:cNvSpPr/>
          <p:nvPr/>
        </p:nvSpPr>
        <p:spPr>
          <a:xfrm>
            <a:off x="881150" y="3482275"/>
            <a:ext cx="3370800" cy="3066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Red Hat OpenShift Administration I</a:t>
            </a:r>
            <a:endParaRPr sz="1000">
              <a:latin typeface="Overpass"/>
              <a:ea typeface="Overpass"/>
              <a:cs typeface="Overpass"/>
              <a:sym typeface="Overpass"/>
            </a:endParaRPr>
          </a:p>
        </p:txBody>
      </p:sp>
      <p:sp>
        <p:nvSpPr>
          <p:cNvPr id="2913" name="Google Shape;2913;p233"/>
          <p:cNvSpPr/>
          <p:nvPr/>
        </p:nvSpPr>
        <p:spPr>
          <a:xfrm>
            <a:off x="207650" y="3482275"/>
            <a:ext cx="673500" cy="306600"/>
          </a:xfrm>
          <a:prstGeom prst="rect">
            <a:avLst/>
          </a:prstGeom>
          <a:solidFill>
            <a:srgbClr val="B3D7D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DO280</a:t>
            </a:r>
            <a:endParaRPr sz="1000">
              <a:latin typeface="Overpass"/>
              <a:ea typeface="Overpass"/>
              <a:cs typeface="Overpass"/>
              <a:sym typeface="Overpass"/>
            </a:endParaRPr>
          </a:p>
        </p:txBody>
      </p:sp>
      <p:sp>
        <p:nvSpPr>
          <p:cNvPr id="2914" name="Google Shape;2914;p233"/>
          <p:cNvSpPr/>
          <p:nvPr/>
        </p:nvSpPr>
        <p:spPr>
          <a:xfrm>
            <a:off x="881150" y="3825175"/>
            <a:ext cx="3370800" cy="3066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Red Hat Certified Specialist in OpenShift Administration</a:t>
            </a:r>
            <a:endParaRPr sz="1000">
              <a:latin typeface="Overpass"/>
              <a:ea typeface="Overpass"/>
              <a:cs typeface="Overpass"/>
              <a:sym typeface="Overpass"/>
            </a:endParaRPr>
          </a:p>
        </p:txBody>
      </p:sp>
      <p:sp>
        <p:nvSpPr>
          <p:cNvPr id="2915" name="Google Shape;2915;p233"/>
          <p:cNvSpPr/>
          <p:nvPr/>
        </p:nvSpPr>
        <p:spPr>
          <a:xfrm>
            <a:off x="207650" y="3825175"/>
            <a:ext cx="673500" cy="306600"/>
          </a:xfrm>
          <a:prstGeom prst="rect">
            <a:avLst/>
          </a:prstGeom>
          <a:solidFill>
            <a:srgbClr val="4E7A8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EX280</a:t>
            </a:r>
            <a:endParaRPr sz="1000">
              <a:latin typeface="Overpass"/>
              <a:ea typeface="Overpass"/>
              <a:cs typeface="Overpass"/>
              <a:sym typeface="Overpass"/>
            </a:endParaRPr>
          </a:p>
        </p:txBody>
      </p:sp>
      <p:sp>
        <p:nvSpPr>
          <p:cNvPr id="2916" name="Google Shape;2916;p233"/>
          <p:cNvSpPr/>
          <p:nvPr/>
        </p:nvSpPr>
        <p:spPr>
          <a:xfrm>
            <a:off x="5458125" y="3482275"/>
            <a:ext cx="3370800" cy="3066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Red Hat OpenShift Development I: Containerizing Applications</a:t>
            </a:r>
            <a:endParaRPr sz="1000">
              <a:latin typeface="Overpass"/>
              <a:ea typeface="Overpass"/>
              <a:cs typeface="Overpass"/>
              <a:sym typeface="Overpass"/>
            </a:endParaRPr>
          </a:p>
        </p:txBody>
      </p:sp>
      <p:sp>
        <p:nvSpPr>
          <p:cNvPr id="2917" name="Google Shape;2917;p233"/>
          <p:cNvSpPr/>
          <p:nvPr/>
        </p:nvSpPr>
        <p:spPr>
          <a:xfrm>
            <a:off x="4784625" y="3482275"/>
            <a:ext cx="673500" cy="306600"/>
          </a:xfrm>
          <a:prstGeom prst="rect">
            <a:avLst/>
          </a:prstGeom>
          <a:solidFill>
            <a:srgbClr val="B3D7D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DO288</a:t>
            </a:r>
            <a:endParaRPr sz="1000">
              <a:latin typeface="Overpass"/>
              <a:ea typeface="Overpass"/>
              <a:cs typeface="Overpass"/>
              <a:sym typeface="Overpass"/>
            </a:endParaRPr>
          </a:p>
        </p:txBody>
      </p:sp>
      <p:sp>
        <p:nvSpPr>
          <p:cNvPr id="2918" name="Google Shape;2918;p233"/>
          <p:cNvSpPr/>
          <p:nvPr/>
        </p:nvSpPr>
        <p:spPr>
          <a:xfrm>
            <a:off x="5458125" y="3825175"/>
            <a:ext cx="3370800" cy="3066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Red Hat Certified Specialist in OpenShift Application Development</a:t>
            </a:r>
            <a:endParaRPr sz="1000">
              <a:latin typeface="Overpass"/>
              <a:ea typeface="Overpass"/>
              <a:cs typeface="Overpass"/>
              <a:sym typeface="Overpass"/>
            </a:endParaRPr>
          </a:p>
        </p:txBody>
      </p:sp>
      <p:sp>
        <p:nvSpPr>
          <p:cNvPr id="2919" name="Google Shape;2919;p233"/>
          <p:cNvSpPr/>
          <p:nvPr/>
        </p:nvSpPr>
        <p:spPr>
          <a:xfrm>
            <a:off x="4784625" y="3825175"/>
            <a:ext cx="673500" cy="306600"/>
          </a:xfrm>
          <a:prstGeom prst="rect">
            <a:avLst/>
          </a:prstGeom>
          <a:solidFill>
            <a:srgbClr val="4E7A8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EX288</a:t>
            </a:r>
            <a:endParaRPr sz="1000">
              <a:latin typeface="Overpass"/>
              <a:ea typeface="Overpass"/>
              <a:cs typeface="Overpass"/>
              <a:sym typeface="Overpass"/>
            </a:endParaRPr>
          </a:p>
        </p:txBody>
      </p:sp>
      <p:sp>
        <p:nvSpPr>
          <p:cNvPr id="2920" name="Google Shape;2920;p233"/>
          <p:cNvSpPr/>
          <p:nvPr/>
        </p:nvSpPr>
        <p:spPr>
          <a:xfrm>
            <a:off x="5458125" y="4189600"/>
            <a:ext cx="3370800" cy="3066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Red Hat OpenShift Development II: Creating Microservices with RHOAR</a:t>
            </a:r>
            <a:endParaRPr sz="1000">
              <a:latin typeface="Overpass"/>
              <a:ea typeface="Overpass"/>
              <a:cs typeface="Overpass"/>
              <a:sym typeface="Overpass"/>
            </a:endParaRPr>
          </a:p>
        </p:txBody>
      </p:sp>
      <p:sp>
        <p:nvSpPr>
          <p:cNvPr id="2921" name="Google Shape;2921;p233"/>
          <p:cNvSpPr/>
          <p:nvPr/>
        </p:nvSpPr>
        <p:spPr>
          <a:xfrm>
            <a:off x="4784625" y="4189600"/>
            <a:ext cx="673500" cy="306600"/>
          </a:xfrm>
          <a:prstGeom prst="rect">
            <a:avLst/>
          </a:prstGeom>
          <a:solidFill>
            <a:srgbClr val="B3D7D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DO292</a:t>
            </a:r>
            <a:endParaRPr sz="1000">
              <a:latin typeface="Overpass"/>
              <a:ea typeface="Overpass"/>
              <a:cs typeface="Overpass"/>
              <a:sym typeface="Overpass"/>
            </a:endParaRPr>
          </a:p>
        </p:txBody>
      </p:sp>
      <p:sp>
        <p:nvSpPr>
          <p:cNvPr id="2922" name="Google Shape;2922;p233"/>
          <p:cNvSpPr/>
          <p:nvPr/>
        </p:nvSpPr>
        <p:spPr>
          <a:xfrm>
            <a:off x="881150" y="4168075"/>
            <a:ext cx="3370800" cy="3066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Red Hat OpenShift Administration II: High Availability</a:t>
            </a:r>
            <a:endParaRPr sz="1000">
              <a:latin typeface="Overpass"/>
              <a:ea typeface="Overpass"/>
              <a:cs typeface="Overpass"/>
              <a:sym typeface="Overpass"/>
            </a:endParaRPr>
          </a:p>
        </p:txBody>
      </p:sp>
      <p:sp>
        <p:nvSpPr>
          <p:cNvPr id="2923" name="Google Shape;2923;p233"/>
          <p:cNvSpPr/>
          <p:nvPr/>
        </p:nvSpPr>
        <p:spPr>
          <a:xfrm>
            <a:off x="207650" y="4168075"/>
            <a:ext cx="673500" cy="306600"/>
          </a:xfrm>
          <a:prstGeom prst="rect">
            <a:avLst/>
          </a:prstGeom>
          <a:solidFill>
            <a:srgbClr val="B3D7D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DO380</a:t>
            </a:r>
            <a:endParaRPr sz="1000">
              <a:latin typeface="Overpass"/>
              <a:ea typeface="Overpass"/>
              <a:cs typeface="Overpass"/>
              <a:sym typeface="Overpass"/>
            </a:endParaRPr>
          </a:p>
        </p:txBody>
      </p:sp>
      <p:sp>
        <p:nvSpPr>
          <p:cNvPr id="2924" name="Google Shape;2924;p233"/>
          <p:cNvSpPr txBox="1"/>
          <p:nvPr/>
        </p:nvSpPr>
        <p:spPr>
          <a:xfrm>
            <a:off x="1209863" y="279431"/>
            <a:ext cx="68712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Unlock the potential - get skilled</a:t>
            </a:r>
            <a:endParaRPr b="1" sz="1800"/>
          </a:p>
        </p:txBody>
      </p:sp>
      <p:sp>
        <p:nvSpPr>
          <p:cNvPr id="2925" name="Google Shape;2925;p233"/>
          <p:cNvSpPr/>
          <p:nvPr/>
        </p:nvSpPr>
        <p:spPr>
          <a:xfrm>
            <a:off x="2886963" y="1000813"/>
            <a:ext cx="3836100" cy="30660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Skills Assessment for the customer</a:t>
            </a:r>
            <a:endParaRPr sz="1000">
              <a:latin typeface="Overpass"/>
              <a:ea typeface="Overpass"/>
              <a:cs typeface="Overpass"/>
              <a:sym typeface="Overpass"/>
            </a:endParaRPr>
          </a:p>
        </p:txBody>
      </p:sp>
      <p:sp>
        <p:nvSpPr>
          <p:cNvPr id="2926" name="Google Shape;2926;p233"/>
          <p:cNvSpPr/>
          <p:nvPr/>
        </p:nvSpPr>
        <p:spPr>
          <a:xfrm>
            <a:off x="2213463" y="1000813"/>
            <a:ext cx="673500" cy="306600"/>
          </a:xfrm>
          <a:prstGeom prst="rect">
            <a:avLst/>
          </a:prstGeom>
          <a:solidFill>
            <a:srgbClr val="B3D7D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cxnSp>
        <p:nvCxnSpPr>
          <p:cNvPr id="2927" name="Google Shape;2927;p233"/>
          <p:cNvCxnSpPr/>
          <p:nvPr/>
        </p:nvCxnSpPr>
        <p:spPr>
          <a:xfrm>
            <a:off x="4645387" y="1307413"/>
            <a:ext cx="0" cy="591300"/>
          </a:xfrm>
          <a:prstGeom prst="straightConnector1">
            <a:avLst/>
          </a:prstGeom>
          <a:noFill/>
          <a:ln cap="flat" cmpd="sng" w="9525">
            <a:solidFill>
              <a:srgbClr val="000000"/>
            </a:solidFill>
            <a:prstDash val="solid"/>
            <a:round/>
            <a:headEnd len="med" w="med" type="none"/>
            <a:tailEnd len="med" w="med" type="triangle"/>
          </a:ln>
        </p:spPr>
      </p:cxnSp>
      <p:cxnSp>
        <p:nvCxnSpPr>
          <p:cNvPr id="2928" name="Google Shape;2928;p233"/>
          <p:cNvCxnSpPr>
            <a:stCxn id="2908" idx="3"/>
          </p:cNvCxnSpPr>
          <p:nvPr/>
        </p:nvCxnSpPr>
        <p:spPr>
          <a:xfrm>
            <a:off x="6723063" y="2051950"/>
            <a:ext cx="810300" cy="6900"/>
          </a:xfrm>
          <a:prstGeom prst="straightConnector1">
            <a:avLst/>
          </a:prstGeom>
          <a:noFill/>
          <a:ln cap="flat" cmpd="sng" w="9525">
            <a:solidFill>
              <a:srgbClr val="000000"/>
            </a:solidFill>
            <a:prstDash val="solid"/>
            <a:round/>
            <a:headEnd len="med" w="med" type="none"/>
            <a:tailEnd len="med" w="med" type="triangle"/>
          </a:ln>
        </p:spPr>
      </p:cxnSp>
      <p:sp>
        <p:nvSpPr>
          <p:cNvPr id="2929" name="Google Shape;2929;p233"/>
          <p:cNvSpPr txBox="1"/>
          <p:nvPr/>
        </p:nvSpPr>
        <p:spPr>
          <a:xfrm>
            <a:off x="7515541" y="1873870"/>
            <a:ext cx="16503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FREE On-line Prep Module</a:t>
            </a:r>
            <a:endParaRPr sz="1000">
              <a:latin typeface="Overpass"/>
              <a:ea typeface="Overpass"/>
              <a:cs typeface="Overpass"/>
              <a:sym typeface="Overpass"/>
            </a:endParaRPr>
          </a:p>
        </p:txBody>
      </p:sp>
      <p:sp>
        <p:nvSpPr>
          <p:cNvPr id="2930" name="Google Shape;2930;p233"/>
          <p:cNvSpPr/>
          <p:nvPr/>
        </p:nvSpPr>
        <p:spPr>
          <a:xfrm>
            <a:off x="1312475" y="2873276"/>
            <a:ext cx="1773625" cy="591300"/>
          </a:xfrm>
          <a:prstGeom prst="flowChartOffpageConnecto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Ops/Administrator</a:t>
            </a:r>
            <a:endParaRPr sz="1400"/>
          </a:p>
          <a:p>
            <a:pPr indent="0" lvl="0" marL="0" rtl="0" algn="ctr">
              <a:spcBef>
                <a:spcPts val="0"/>
              </a:spcBef>
              <a:spcAft>
                <a:spcPts val="0"/>
              </a:spcAft>
              <a:buNone/>
            </a:pPr>
            <a:r>
              <a:rPr lang="en" sz="1400"/>
              <a:t>path</a:t>
            </a:r>
            <a:endParaRPr sz="1400"/>
          </a:p>
        </p:txBody>
      </p:sp>
      <p:sp>
        <p:nvSpPr>
          <p:cNvPr id="2931" name="Google Shape;2931;p233"/>
          <p:cNvSpPr/>
          <p:nvPr/>
        </p:nvSpPr>
        <p:spPr>
          <a:xfrm>
            <a:off x="6052725" y="2873276"/>
            <a:ext cx="1773625" cy="591300"/>
          </a:xfrm>
          <a:prstGeom prst="flowChartOffpageConnecto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Developer Path</a:t>
            </a:r>
            <a:endParaRPr sz="1400"/>
          </a:p>
        </p:txBody>
      </p:sp>
      <p:cxnSp>
        <p:nvCxnSpPr>
          <p:cNvPr id="2932" name="Google Shape;2932;p233"/>
          <p:cNvCxnSpPr/>
          <p:nvPr/>
        </p:nvCxnSpPr>
        <p:spPr>
          <a:xfrm>
            <a:off x="3086100" y="3115718"/>
            <a:ext cx="2966700" cy="0"/>
          </a:xfrm>
          <a:prstGeom prst="straightConnector1">
            <a:avLst/>
          </a:prstGeom>
          <a:noFill/>
          <a:ln cap="flat" cmpd="sng" w="9525">
            <a:solidFill>
              <a:schemeClr val="dk2"/>
            </a:solidFill>
            <a:prstDash val="solid"/>
            <a:round/>
            <a:headEnd len="med" w="med" type="none"/>
            <a:tailEnd len="med" w="med" type="none"/>
          </a:ln>
        </p:spPr>
      </p:cxnSp>
      <p:cxnSp>
        <p:nvCxnSpPr>
          <p:cNvPr id="2933" name="Google Shape;2933;p233"/>
          <p:cNvCxnSpPr/>
          <p:nvPr/>
        </p:nvCxnSpPr>
        <p:spPr>
          <a:xfrm>
            <a:off x="4655897" y="2523985"/>
            <a:ext cx="0" cy="5913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sp>
        <p:nvSpPr>
          <p:cNvPr id="2938" name="Google Shape;2938;p234"/>
          <p:cNvSpPr txBox="1"/>
          <p:nvPr/>
        </p:nvSpPr>
        <p:spPr>
          <a:xfrm>
            <a:off x="202750" y="234086"/>
            <a:ext cx="9003900" cy="5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2B3133"/>
                </a:solidFill>
                <a:latin typeface="Overpass"/>
                <a:ea typeface="Overpass"/>
                <a:cs typeface="Overpass"/>
                <a:sym typeface="Overpass"/>
              </a:rPr>
              <a:t>RED HAT LEARNING SUBSCRIPTION</a:t>
            </a:r>
            <a:endParaRPr b="1" sz="2400">
              <a:solidFill>
                <a:srgbClr val="2B3133"/>
              </a:solidFill>
              <a:latin typeface="Overpass"/>
              <a:ea typeface="Overpass"/>
              <a:cs typeface="Overpass"/>
              <a:sym typeface="Overpass"/>
            </a:endParaRPr>
          </a:p>
          <a:p>
            <a:pPr indent="0" lvl="0" marL="0" rtl="0" algn="ctr">
              <a:spcBef>
                <a:spcPts val="0"/>
              </a:spcBef>
              <a:spcAft>
                <a:spcPts val="0"/>
              </a:spcAft>
              <a:buNone/>
            </a:pPr>
            <a:r>
              <a:rPr b="1" lang="en" sz="1800">
                <a:solidFill>
                  <a:srgbClr val="2B3133"/>
                </a:solidFill>
                <a:latin typeface="Overpass"/>
                <a:ea typeface="Overpass"/>
                <a:cs typeface="Overpass"/>
                <a:sym typeface="Overpass"/>
              </a:rPr>
              <a:t>BASIC, STANDARD &amp; DEVELOPER</a:t>
            </a:r>
            <a:endParaRPr sz="1800">
              <a:solidFill>
                <a:srgbClr val="999999"/>
              </a:solidFill>
              <a:latin typeface="Overpass"/>
              <a:ea typeface="Overpass"/>
              <a:cs typeface="Overpass"/>
              <a:sym typeface="Overpass"/>
            </a:endParaRPr>
          </a:p>
          <a:p>
            <a:pPr indent="0" lvl="0" marL="0" rtl="0" algn="ctr">
              <a:spcBef>
                <a:spcPts val="0"/>
              </a:spcBef>
              <a:spcAft>
                <a:spcPts val="0"/>
              </a:spcAft>
              <a:buNone/>
            </a:pPr>
            <a:r>
              <a:t/>
            </a:r>
            <a:endParaRPr b="1" sz="2400">
              <a:solidFill>
                <a:srgbClr val="2B3133"/>
              </a:solidFill>
              <a:latin typeface="Overpass"/>
              <a:ea typeface="Overpass"/>
              <a:cs typeface="Overpass"/>
              <a:sym typeface="Overpass"/>
            </a:endParaRPr>
          </a:p>
        </p:txBody>
      </p:sp>
      <p:graphicFrame>
        <p:nvGraphicFramePr>
          <p:cNvPr id="2939" name="Google Shape;2939;p234"/>
          <p:cNvGraphicFramePr/>
          <p:nvPr/>
        </p:nvGraphicFramePr>
        <p:xfrm>
          <a:off x="210175" y="2328335"/>
          <a:ext cx="3000000" cy="3000000"/>
        </p:xfrm>
        <a:graphic>
          <a:graphicData uri="http://schemas.openxmlformats.org/drawingml/2006/table">
            <a:tbl>
              <a:tblPr>
                <a:noFill/>
                <a:tableStyleId>{AAD400BD-5FF5-4185-8C7A-5BB1DB5302B2}</a:tableStyleId>
              </a:tblPr>
              <a:tblGrid>
                <a:gridCol w="988900"/>
                <a:gridCol w="931050"/>
                <a:gridCol w="950275"/>
                <a:gridCol w="950275"/>
                <a:gridCol w="950275"/>
                <a:gridCol w="950275"/>
                <a:gridCol w="950275"/>
                <a:gridCol w="950275"/>
                <a:gridCol w="950275"/>
              </a:tblGrid>
              <a:tr h="438150">
                <a:tc>
                  <a:txBody>
                    <a:bodyPr/>
                    <a:lstStyle/>
                    <a:p>
                      <a:pPr indent="0" lvl="0" marL="0" rtl="0" algn="l">
                        <a:spcBef>
                          <a:spcPts val="0"/>
                        </a:spcBef>
                        <a:spcAft>
                          <a:spcPts val="0"/>
                        </a:spcAft>
                        <a:buNone/>
                      </a:pPr>
                      <a:r>
                        <a:t/>
                      </a:r>
                      <a:endParaRPr sz="1400"/>
                    </a:p>
                  </a:txBody>
                  <a:tcPr marT="19050" marB="19050" marR="28575" marL="28575" anchor="b"/>
                </a:tc>
                <a:tc>
                  <a:txBody>
                    <a:bodyPr/>
                    <a:lstStyle/>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Online Red Hat courses</a:t>
                      </a:r>
                      <a:endParaRPr sz="1000">
                        <a:solidFill>
                          <a:srgbClr val="134F5C"/>
                        </a:solidFill>
                        <a:latin typeface="Overpass"/>
                        <a:ea typeface="Overpass"/>
                        <a:cs typeface="Overpass"/>
                        <a:sym typeface="Overpass"/>
                      </a:endParaRPr>
                    </a:p>
                  </a:txBody>
                  <a:tcPr marT="19050" marB="19050" marR="28575" marL="28575" anchor="b"/>
                </a:tc>
                <a:tc>
                  <a:txBody>
                    <a:bodyPr/>
                    <a:lstStyle/>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Hands-on</a:t>
                      </a:r>
                      <a:endParaRPr sz="1000">
                        <a:solidFill>
                          <a:srgbClr val="134F5C"/>
                        </a:solidFill>
                        <a:latin typeface="Overpass"/>
                        <a:ea typeface="Overpass"/>
                        <a:cs typeface="Overpass"/>
                        <a:sym typeface="Overpass"/>
                      </a:endParaRPr>
                    </a:p>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labs</a:t>
                      </a:r>
                      <a:endParaRPr sz="1000">
                        <a:solidFill>
                          <a:srgbClr val="134F5C"/>
                        </a:solidFill>
                        <a:latin typeface="Overpass"/>
                        <a:ea typeface="Overpass"/>
                        <a:cs typeface="Overpass"/>
                        <a:sym typeface="Overpass"/>
                      </a:endParaRPr>
                    </a:p>
                  </a:txBody>
                  <a:tcPr marT="19050" marB="19050" marR="28575" marL="28575" anchor="b"/>
                </a:tc>
                <a:tc>
                  <a:txBody>
                    <a:bodyPr/>
                    <a:lstStyle/>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Instructor videos</a:t>
                      </a:r>
                      <a:endParaRPr sz="1000">
                        <a:solidFill>
                          <a:srgbClr val="134F5C"/>
                        </a:solidFill>
                        <a:latin typeface="Overpass"/>
                        <a:ea typeface="Overpass"/>
                        <a:cs typeface="Overpass"/>
                        <a:sym typeface="Overpass"/>
                      </a:endParaRPr>
                    </a:p>
                  </a:txBody>
                  <a:tcPr marT="19050" marB="19050" marR="28575" marL="28575" anchor="b"/>
                </a:tc>
                <a:tc>
                  <a:txBody>
                    <a:bodyPr/>
                    <a:lstStyle/>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Video</a:t>
                      </a:r>
                      <a:endParaRPr sz="1000">
                        <a:solidFill>
                          <a:srgbClr val="134F5C"/>
                        </a:solidFill>
                        <a:latin typeface="Overpass"/>
                        <a:ea typeface="Overpass"/>
                        <a:cs typeface="Overpass"/>
                        <a:sym typeface="Overpass"/>
                      </a:endParaRPr>
                    </a:p>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courses</a:t>
                      </a:r>
                      <a:endParaRPr sz="1000">
                        <a:solidFill>
                          <a:srgbClr val="134F5C"/>
                        </a:solidFill>
                        <a:latin typeface="Overpass"/>
                        <a:ea typeface="Overpass"/>
                        <a:cs typeface="Overpass"/>
                        <a:sym typeface="Overpass"/>
                      </a:endParaRPr>
                    </a:p>
                  </a:txBody>
                  <a:tcPr marT="19050" marB="19050" marR="28575" marL="28575" anchor="b"/>
                </a:tc>
                <a:tc>
                  <a:txBody>
                    <a:bodyPr/>
                    <a:lstStyle/>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Expert seminars</a:t>
                      </a:r>
                      <a:endParaRPr sz="1000">
                        <a:solidFill>
                          <a:srgbClr val="134F5C"/>
                        </a:solidFill>
                        <a:latin typeface="Overpass"/>
                        <a:ea typeface="Overpass"/>
                        <a:cs typeface="Overpass"/>
                        <a:sym typeface="Overpass"/>
                      </a:endParaRPr>
                    </a:p>
                  </a:txBody>
                  <a:tcPr marT="19050" marB="19050" marR="28575" marL="28575" anchor="b"/>
                </a:tc>
                <a:tc>
                  <a:txBody>
                    <a:bodyPr/>
                    <a:lstStyle/>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Instructor</a:t>
                      </a:r>
                      <a:endParaRPr sz="1000">
                        <a:solidFill>
                          <a:srgbClr val="134F5C"/>
                        </a:solidFill>
                        <a:latin typeface="Overpass"/>
                        <a:ea typeface="Overpass"/>
                        <a:cs typeface="Overpass"/>
                        <a:sym typeface="Overpass"/>
                      </a:endParaRPr>
                    </a:p>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office hours</a:t>
                      </a:r>
                      <a:endParaRPr sz="1000">
                        <a:solidFill>
                          <a:srgbClr val="134F5C"/>
                        </a:solidFill>
                        <a:latin typeface="Overpass"/>
                        <a:ea typeface="Overpass"/>
                        <a:cs typeface="Overpass"/>
                        <a:sym typeface="Overpass"/>
                      </a:endParaRPr>
                    </a:p>
                  </a:txBody>
                  <a:tcPr marT="19050" marB="19050" marR="28575" marL="28575" anchor="b"/>
                </a:tc>
                <a:tc>
                  <a:txBody>
                    <a:bodyPr/>
                    <a:lstStyle/>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Learning </a:t>
                      </a:r>
                      <a:br>
                        <a:rPr lang="en" sz="1000">
                          <a:solidFill>
                            <a:srgbClr val="134F5C"/>
                          </a:solidFill>
                          <a:latin typeface="Overpass"/>
                          <a:ea typeface="Overpass"/>
                          <a:cs typeface="Overpass"/>
                          <a:sym typeface="Overpass"/>
                        </a:rPr>
                      </a:br>
                      <a:r>
                        <a:rPr lang="en" sz="1000">
                          <a:solidFill>
                            <a:srgbClr val="134F5C"/>
                          </a:solidFill>
                          <a:latin typeface="Overpass"/>
                          <a:ea typeface="Overpass"/>
                          <a:cs typeface="Overpass"/>
                          <a:sym typeface="Overpass"/>
                        </a:rPr>
                        <a:t>paths</a:t>
                      </a:r>
                      <a:endParaRPr sz="1000">
                        <a:solidFill>
                          <a:srgbClr val="134F5C"/>
                        </a:solidFill>
                        <a:latin typeface="Overpass"/>
                        <a:ea typeface="Overpass"/>
                        <a:cs typeface="Overpass"/>
                        <a:sym typeface="Overpass"/>
                      </a:endParaRPr>
                    </a:p>
                  </a:txBody>
                  <a:tcPr marT="19050" marB="19050" marR="28575" marL="28575" anchor="b"/>
                </a:tc>
                <a:tc>
                  <a:txBody>
                    <a:bodyPr/>
                    <a:lstStyle/>
                    <a:p>
                      <a:pPr indent="0" lvl="0" marL="0" rtl="0" algn="ctr">
                        <a:lnSpc>
                          <a:spcPct val="115000"/>
                        </a:lnSpc>
                        <a:spcBef>
                          <a:spcPts val="0"/>
                        </a:spcBef>
                        <a:spcAft>
                          <a:spcPts val="0"/>
                        </a:spcAft>
                        <a:buNone/>
                      </a:pPr>
                      <a:r>
                        <a:rPr lang="en" sz="1000">
                          <a:solidFill>
                            <a:srgbClr val="134F5C"/>
                          </a:solidFill>
                          <a:latin typeface="Overpass"/>
                          <a:ea typeface="Overpass"/>
                          <a:cs typeface="Overpass"/>
                          <a:sym typeface="Overpass"/>
                        </a:rPr>
                        <a:t>Certification exams</a:t>
                      </a:r>
                      <a:endParaRPr sz="1000">
                        <a:solidFill>
                          <a:srgbClr val="134F5C"/>
                        </a:solidFill>
                        <a:latin typeface="Overpass"/>
                        <a:ea typeface="Overpass"/>
                        <a:cs typeface="Overpass"/>
                        <a:sym typeface="Overpass"/>
                      </a:endParaRPr>
                    </a:p>
                  </a:txBody>
                  <a:tcPr marT="19050" marB="19050" marR="28575" marL="28575" anchor="b"/>
                </a:tc>
              </a:tr>
              <a:tr h="247650">
                <a:tc>
                  <a:txBody>
                    <a:bodyPr/>
                    <a:lstStyle/>
                    <a:p>
                      <a:pPr indent="0" lvl="0" marL="0" rtl="0" algn="r">
                        <a:lnSpc>
                          <a:spcPct val="115000"/>
                        </a:lnSpc>
                        <a:spcBef>
                          <a:spcPts val="0"/>
                        </a:spcBef>
                        <a:spcAft>
                          <a:spcPts val="0"/>
                        </a:spcAft>
                        <a:buNone/>
                      </a:pPr>
                      <a:r>
                        <a:rPr b="1" lang="en" sz="1200">
                          <a:solidFill>
                            <a:srgbClr val="990000"/>
                          </a:solidFill>
                          <a:latin typeface="Overpass"/>
                          <a:ea typeface="Overpass"/>
                          <a:cs typeface="Overpass"/>
                          <a:sym typeface="Overpass"/>
                        </a:rPr>
                        <a:t>BASIC</a:t>
                      </a:r>
                      <a:endParaRPr b="1" sz="1200">
                        <a:solidFill>
                          <a:srgbClr val="990000"/>
                        </a:solidFill>
                        <a:latin typeface="Overpass"/>
                        <a:ea typeface="Overpass"/>
                        <a:cs typeface="Overpass"/>
                        <a:sym typeface="Overpass"/>
                      </a:endParaRPr>
                    </a:p>
                  </a:txBody>
                  <a:tcPr marT="19050" marB="19050" marR="28575" marL="28575" anchor="b">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990000"/>
                          </a:solidFill>
                          <a:latin typeface="Overpass"/>
                          <a:ea typeface="Overpass"/>
                          <a:cs typeface="Overpass"/>
                          <a:sym typeface="Overpass"/>
                        </a:rPr>
                        <a:t>X</a:t>
                      </a:r>
                      <a:endParaRPr b="1" sz="1200">
                        <a:solidFill>
                          <a:srgbClr val="990000"/>
                        </a:solidFill>
                        <a:latin typeface="Overpass"/>
                        <a:ea typeface="Overpass"/>
                        <a:cs typeface="Overpass"/>
                        <a:sym typeface="Overpass"/>
                      </a:endParaRPr>
                    </a:p>
                  </a:txBody>
                  <a:tcPr marT="19050" marB="19050" marR="28575" marL="28575" anchor="b">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990000"/>
                          </a:solidFill>
                          <a:latin typeface="Overpass"/>
                          <a:ea typeface="Overpass"/>
                          <a:cs typeface="Overpass"/>
                          <a:sym typeface="Overpass"/>
                        </a:rPr>
                        <a:t>X</a:t>
                      </a:r>
                      <a:endParaRPr b="1" sz="1200">
                        <a:solidFill>
                          <a:srgbClr val="99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990000"/>
                          </a:solidFill>
                          <a:latin typeface="Overpass"/>
                          <a:ea typeface="Overpass"/>
                          <a:cs typeface="Overpass"/>
                          <a:sym typeface="Overpass"/>
                        </a:rPr>
                        <a:t>X</a:t>
                      </a:r>
                      <a:endParaRPr b="1" sz="1200">
                        <a:solidFill>
                          <a:srgbClr val="99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990000"/>
                          </a:solidFill>
                          <a:latin typeface="Overpass"/>
                          <a:ea typeface="Overpass"/>
                          <a:cs typeface="Overpass"/>
                          <a:sym typeface="Overpass"/>
                        </a:rPr>
                        <a:t>X</a:t>
                      </a:r>
                      <a:endParaRPr b="1" sz="1200">
                        <a:solidFill>
                          <a:srgbClr val="99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999999"/>
                      </a:solidFill>
                      <a:prstDash val="solid"/>
                      <a:round/>
                      <a:headEnd len="sm" w="sm" type="none"/>
                      <a:tailEnd len="sm" w="sm" type="none"/>
                    </a:lnL>
                    <a:lnB cap="flat" cmpd="sng" w="9525">
                      <a:solidFill>
                        <a:srgbClr val="999999"/>
                      </a:solidFill>
                      <a:prstDash val="solid"/>
                      <a:round/>
                      <a:headEnd len="sm" w="sm" type="none"/>
                      <a:tailEnd len="sm" w="sm" type="none"/>
                    </a:lnB>
                  </a:tcPr>
                </a:tc>
              </a:tr>
              <a:tr h="238125">
                <a:tc>
                  <a:txBody>
                    <a:bodyPr/>
                    <a:lstStyle/>
                    <a:p>
                      <a:pPr indent="0" lvl="0" marL="0" rtl="0" algn="r">
                        <a:lnSpc>
                          <a:spcPct val="115000"/>
                        </a:lnSpc>
                        <a:spcBef>
                          <a:spcPts val="0"/>
                        </a:spcBef>
                        <a:spcAft>
                          <a:spcPts val="0"/>
                        </a:spcAft>
                        <a:buNone/>
                      </a:pPr>
                      <a:r>
                        <a:rPr b="1" lang="en" sz="1200">
                          <a:solidFill>
                            <a:srgbClr val="CC0000"/>
                          </a:solidFill>
                          <a:latin typeface="Overpass"/>
                          <a:ea typeface="Overpass"/>
                          <a:cs typeface="Overpass"/>
                          <a:sym typeface="Overpass"/>
                        </a:rPr>
                        <a:t>DEVELOPER</a:t>
                      </a:r>
                      <a:endParaRPr b="1" sz="1200">
                        <a:solidFill>
                          <a:srgbClr val="CC0000"/>
                        </a:solidFill>
                        <a:latin typeface="Overpass"/>
                        <a:ea typeface="Overpass"/>
                        <a:cs typeface="Overpass"/>
                        <a:sym typeface="Overpass"/>
                      </a:endParaRPr>
                    </a:p>
                  </a:txBody>
                  <a:tcPr marT="19050" marB="19050" marR="28575" marL="28575" anchor="b">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38125">
                <a:tc>
                  <a:txBody>
                    <a:bodyPr/>
                    <a:lstStyle/>
                    <a:p>
                      <a:pPr indent="0" lvl="0" marL="0" rtl="0" algn="r">
                        <a:lnSpc>
                          <a:spcPct val="115000"/>
                        </a:lnSpc>
                        <a:spcBef>
                          <a:spcPts val="0"/>
                        </a:spcBef>
                        <a:spcAft>
                          <a:spcPts val="0"/>
                        </a:spcAft>
                        <a:buNone/>
                      </a:pPr>
                      <a:r>
                        <a:rPr b="1" lang="en" sz="1200">
                          <a:solidFill>
                            <a:srgbClr val="CC0000"/>
                          </a:solidFill>
                          <a:latin typeface="Overpass"/>
                          <a:ea typeface="Overpass"/>
                          <a:cs typeface="Overpass"/>
                          <a:sym typeface="Overpass"/>
                        </a:rPr>
                        <a:t>STANDARD</a:t>
                      </a:r>
                      <a:endParaRPr b="1" sz="1200">
                        <a:solidFill>
                          <a:srgbClr val="CC0000"/>
                        </a:solidFill>
                        <a:latin typeface="Overpass"/>
                        <a:ea typeface="Overpass"/>
                        <a:cs typeface="Overpass"/>
                        <a:sym typeface="Overpass"/>
                      </a:endParaRPr>
                    </a:p>
                  </a:txBody>
                  <a:tcPr marT="19050" marB="19050" marR="28575" marL="28575" anchor="b">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CC0000"/>
                          </a:solidFill>
                          <a:latin typeface="Overpass"/>
                          <a:ea typeface="Overpass"/>
                          <a:cs typeface="Overpass"/>
                          <a:sym typeface="Overpass"/>
                        </a:rPr>
                        <a:t>X</a:t>
                      </a:r>
                      <a:endParaRPr b="1" sz="1200">
                        <a:solidFill>
                          <a:srgbClr val="CC0000"/>
                        </a:solidFill>
                        <a:latin typeface="Overpass"/>
                        <a:ea typeface="Overpass"/>
                        <a:cs typeface="Overpass"/>
                        <a:sym typeface="Overpass"/>
                      </a:endParaRPr>
                    </a:p>
                  </a:txBody>
                  <a:tcPr marT="19050" marB="19050" marR="28575" marL="28575" anchor="b">
                    <a:lnL cap="flat" cmpd="sng" w="9525">
                      <a:solidFill>
                        <a:srgbClr val="999999"/>
                      </a:solidFill>
                      <a:prstDash val="solid"/>
                      <a:round/>
                      <a:headEnd len="sm" w="sm" type="none"/>
                      <a:tailEnd len="sm" w="sm" type="none"/>
                    </a:lnL>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pic>
        <p:nvPicPr>
          <p:cNvPr id="2940" name="Google Shape;2940;p234"/>
          <p:cNvPicPr preferRelativeResize="0"/>
          <p:nvPr/>
        </p:nvPicPr>
        <p:blipFill>
          <a:blip r:embed="rId3">
            <a:alphaModFix/>
          </a:blip>
          <a:stretch>
            <a:fillRect/>
          </a:stretch>
        </p:blipFill>
        <p:spPr>
          <a:xfrm>
            <a:off x="1371500" y="1824679"/>
            <a:ext cx="594575" cy="435419"/>
          </a:xfrm>
          <a:prstGeom prst="rect">
            <a:avLst/>
          </a:prstGeom>
          <a:noFill/>
          <a:ln>
            <a:noFill/>
          </a:ln>
        </p:spPr>
      </p:pic>
      <p:pic>
        <p:nvPicPr>
          <p:cNvPr id="2941" name="Google Shape;2941;p234"/>
          <p:cNvPicPr preferRelativeResize="0"/>
          <p:nvPr/>
        </p:nvPicPr>
        <p:blipFill>
          <a:blip r:embed="rId4">
            <a:alphaModFix/>
          </a:blip>
          <a:stretch>
            <a:fillRect/>
          </a:stretch>
        </p:blipFill>
        <p:spPr>
          <a:xfrm>
            <a:off x="2348602" y="1701332"/>
            <a:ext cx="574150" cy="558766"/>
          </a:xfrm>
          <a:prstGeom prst="rect">
            <a:avLst/>
          </a:prstGeom>
          <a:noFill/>
          <a:ln>
            <a:noFill/>
          </a:ln>
        </p:spPr>
      </p:pic>
      <p:pic>
        <p:nvPicPr>
          <p:cNvPr id="2942" name="Google Shape;2942;p234"/>
          <p:cNvPicPr preferRelativeResize="0"/>
          <p:nvPr/>
        </p:nvPicPr>
        <p:blipFill>
          <a:blip r:embed="rId5">
            <a:alphaModFix/>
          </a:blip>
          <a:stretch>
            <a:fillRect/>
          </a:stretch>
        </p:blipFill>
        <p:spPr>
          <a:xfrm>
            <a:off x="3349600" y="1551947"/>
            <a:ext cx="443700" cy="816200"/>
          </a:xfrm>
          <a:prstGeom prst="rect">
            <a:avLst/>
          </a:prstGeom>
          <a:noFill/>
          <a:ln>
            <a:noFill/>
          </a:ln>
        </p:spPr>
      </p:pic>
      <p:pic>
        <p:nvPicPr>
          <p:cNvPr id="2943" name="Google Shape;2943;p234"/>
          <p:cNvPicPr preferRelativeResize="0"/>
          <p:nvPr/>
        </p:nvPicPr>
        <p:blipFill>
          <a:blip r:embed="rId6">
            <a:alphaModFix/>
          </a:blip>
          <a:stretch>
            <a:fillRect/>
          </a:stretch>
        </p:blipFill>
        <p:spPr>
          <a:xfrm>
            <a:off x="4184461" y="1789328"/>
            <a:ext cx="662450" cy="446881"/>
          </a:xfrm>
          <a:prstGeom prst="rect">
            <a:avLst/>
          </a:prstGeom>
          <a:noFill/>
          <a:ln>
            <a:noFill/>
          </a:ln>
        </p:spPr>
      </p:pic>
      <p:pic>
        <p:nvPicPr>
          <p:cNvPr id="2944" name="Google Shape;2944;p234"/>
          <p:cNvPicPr preferRelativeResize="0"/>
          <p:nvPr/>
        </p:nvPicPr>
        <p:blipFill>
          <a:blip r:embed="rId7">
            <a:alphaModFix/>
          </a:blip>
          <a:stretch>
            <a:fillRect/>
          </a:stretch>
        </p:blipFill>
        <p:spPr>
          <a:xfrm>
            <a:off x="5207724" y="1535928"/>
            <a:ext cx="443700" cy="732130"/>
          </a:xfrm>
          <a:prstGeom prst="rect">
            <a:avLst/>
          </a:prstGeom>
          <a:noFill/>
          <a:ln>
            <a:noFill/>
          </a:ln>
        </p:spPr>
      </p:pic>
      <p:pic>
        <p:nvPicPr>
          <p:cNvPr id="2945" name="Google Shape;2945;p234"/>
          <p:cNvPicPr preferRelativeResize="0"/>
          <p:nvPr/>
        </p:nvPicPr>
        <p:blipFill>
          <a:blip r:embed="rId8">
            <a:alphaModFix/>
          </a:blip>
          <a:stretch>
            <a:fillRect/>
          </a:stretch>
        </p:blipFill>
        <p:spPr>
          <a:xfrm>
            <a:off x="6093101" y="1693888"/>
            <a:ext cx="574151" cy="574170"/>
          </a:xfrm>
          <a:prstGeom prst="rect">
            <a:avLst/>
          </a:prstGeom>
          <a:noFill/>
          <a:ln>
            <a:noFill/>
          </a:ln>
        </p:spPr>
      </p:pic>
      <p:pic>
        <p:nvPicPr>
          <p:cNvPr id="2946" name="Google Shape;2946;p234"/>
          <p:cNvPicPr preferRelativeResize="0"/>
          <p:nvPr/>
        </p:nvPicPr>
        <p:blipFill>
          <a:blip r:embed="rId9">
            <a:alphaModFix/>
          </a:blip>
          <a:stretch>
            <a:fillRect/>
          </a:stretch>
        </p:blipFill>
        <p:spPr>
          <a:xfrm>
            <a:off x="6965764" y="1762077"/>
            <a:ext cx="715913" cy="498022"/>
          </a:xfrm>
          <a:prstGeom prst="rect">
            <a:avLst/>
          </a:prstGeom>
          <a:noFill/>
          <a:ln>
            <a:noFill/>
          </a:ln>
        </p:spPr>
      </p:pic>
      <p:pic>
        <p:nvPicPr>
          <p:cNvPr id="2947" name="Google Shape;2947;p234"/>
          <p:cNvPicPr preferRelativeResize="0"/>
          <p:nvPr/>
        </p:nvPicPr>
        <p:blipFill>
          <a:blip r:embed="rId10">
            <a:alphaModFix/>
          </a:blip>
          <a:stretch>
            <a:fillRect/>
          </a:stretch>
        </p:blipFill>
        <p:spPr>
          <a:xfrm>
            <a:off x="8011062" y="1639534"/>
            <a:ext cx="527575" cy="644450"/>
          </a:xfrm>
          <a:prstGeom prst="rect">
            <a:avLst/>
          </a:prstGeom>
          <a:noFill/>
          <a:ln>
            <a:noFill/>
          </a:ln>
        </p:spPr>
      </p:pic>
      <p:sp>
        <p:nvSpPr>
          <p:cNvPr id="2948" name="Google Shape;2948;p234"/>
          <p:cNvSpPr txBox="1"/>
          <p:nvPr/>
        </p:nvSpPr>
        <p:spPr>
          <a:xfrm>
            <a:off x="1476450" y="3630750"/>
            <a:ext cx="6191100" cy="11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verpass"/>
                <a:ea typeface="Overpass"/>
                <a:cs typeface="Overpass"/>
                <a:sym typeface="Overpass"/>
              </a:rPr>
              <a:t>Simple, flexible, on-demand training </a:t>
            </a:r>
            <a:endParaRPr b="1" sz="1200">
              <a:latin typeface="Overpass"/>
              <a:ea typeface="Overpass"/>
              <a:cs typeface="Overpass"/>
              <a:sym typeface="Overpass"/>
            </a:endParaRPr>
          </a:p>
          <a:p>
            <a:pPr indent="0" lvl="0" marL="0" rtl="0" algn="l">
              <a:spcBef>
                <a:spcPts val="0"/>
              </a:spcBef>
              <a:spcAft>
                <a:spcPts val="0"/>
              </a:spcAft>
              <a:buNone/>
            </a:pPr>
            <a:r>
              <a:rPr lang="en" sz="1200">
                <a:solidFill>
                  <a:srgbClr val="434343"/>
                </a:solidFill>
                <a:latin typeface="Overpass"/>
                <a:ea typeface="Overpass"/>
                <a:cs typeface="Overpass"/>
                <a:sym typeface="Overpass"/>
              </a:rPr>
              <a:t>- Annual subscription offering, no prerequisite required</a:t>
            </a:r>
            <a:endParaRPr sz="1200">
              <a:solidFill>
                <a:srgbClr val="434343"/>
              </a:solidFill>
              <a:latin typeface="Overpass"/>
              <a:ea typeface="Overpass"/>
              <a:cs typeface="Overpass"/>
              <a:sym typeface="Overpass"/>
            </a:endParaRPr>
          </a:p>
          <a:p>
            <a:pPr indent="0" lvl="0" marL="0" rtl="0" algn="l">
              <a:spcBef>
                <a:spcPts val="0"/>
              </a:spcBef>
              <a:spcAft>
                <a:spcPts val="0"/>
              </a:spcAft>
              <a:buNone/>
            </a:pPr>
            <a:r>
              <a:rPr lang="en" sz="1200">
                <a:solidFill>
                  <a:srgbClr val="434343"/>
                </a:solidFill>
                <a:latin typeface="Overpass"/>
                <a:ea typeface="Overpass"/>
                <a:cs typeface="Overpass"/>
                <a:sym typeface="Overpass"/>
              </a:rPr>
              <a:t>- On-demand access, 24 hours per day, 7 days per week, worldwide</a:t>
            </a:r>
            <a:endParaRPr sz="1200">
              <a:solidFill>
                <a:srgbClr val="434343"/>
              </a:solidFill>
              <a:latin typeface="Overpass"/>
              <a:ea typeface="Overpass"/>
              <a:cs typeface="Overpass"/>
              <a:sym typeface="Overpass"/>
            </a:endParaRPr>
          </a:p>
          <a:p>
            <a:pPr indent="0" lvl="0" marL="0" rtl="0" algn="l">
              <a:spcBef>
                <a:spcPts val="0"/>
              </a:spcBef>
              <a:spcAft>
                <a:spcPts val="0"/>
              </a:spcAft>
              <a:buNone/>
            </a:pPr>
            <a:r>
              <a:rPr lang="en" sz="1200">
                <a:solidFill>
                  <a:srgbClr val="434343"/>
                </a:solidFill>
                <a:latin typeface="Overpass"/>
                <a:ea typeface="Overpass"/>
                <a:cs typeface="Overpass"/>
                <a:sym typeface="Overpass"/>
              </a:rPr>
              <a:t>- Includes Red Hat online and video Training courses and hands-on labs</a:t>
            </a:r>
            <a:endParaRPr sz="1200">
              <a:solidFill>
                <a:srgbClr val="434343"/>
              </a:solidFill>
              <a:latin typeface="Overpass"/>
              <a:ea typeface="Overpass"/>
              <a:cs typeface="Overpass"/>
              <a:sym typeface="Overpass"/>
            </a:endParaRPr>
          </a:p>
          <a:p>
            <a:pPr indent="0" lvl="0" marL="0" rtl="0" algn="l">
              <a:spcBef>
                <a:spcPts val="0"/>
              </a:spcBef>
              <a:spcAft>
                <a:spcPts val="0"/>
              </a:spcAft>
              <a:buNone/>
            </a:pPr>
            <a:r>
              <a:rPr lang="en" sz="1200">
                <a:solidFill>
                  <a:srgbClr val="434343"/>
                </a:solidFill>
                <a:latin typeface="Overpass"/>
                <a:ea typeface="Overpass"/>
                <a:cs typeface="Overpass"/>
                <a:sym typeface="Overpass"/>
              </a:rPr>
              <a:t>- Interactive learning interface allows users and managers to track progress</a:t>
            </a:r>
            <a:endParaRPr sz="1200">
              <a:solidFill>
                <a:srgbClr val="434343"/>
              </a:solidFill>
              <a:latin typeface="Overpass"/>
              <a:ea typeface="Overpass"/>
              <a:cs typeface="Overpass"/>
              <a:sym typeface="Overpas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235"/>
          <p:cNvSpPr txBox="1"/>
          <p:nvPr/>
        </p:nvSpPr>
        <p:spPr>
          <a:xfrm>
            <a:off x="616450" y="4062200"/>
            <a:ext cx="8016000" cy="6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Interactive Learning Scenarios provide you with a pre-configured OpenShift instance, </a:t>
            </a:r>
            <a:br>
              <a:rPr lang="en">
                <a:latin typeface="Overpass"/>
                <a:ea typeface="Overpass"/>
                <a:cs typeface="Overpass"/>
                <a:sym typeface="Overpass"/>
              </a:rPr>
            </a:br>
            <a:r>
              <a:rPr lang="en">
                <a:latin typeface="Overpass"/>
                <a:ea typeface="Overpass"/>
                <a:cs typeface="Overpass"/>
                <a:sym typeface="Overpass"/>
              </a:rPr>
              <a:t>accessible from your browser without any downloads or configuration. </a:t>
            </a:r>
            <a:endParaRPr>
              <a:latin typeface="Overpass"/>
              <a:ea typeface="Overpass"/>
              <a:cs typeface="Overpass"/>
              <a:sym typeface="Overpass"/>
            </a:endParaRPr>
          </a:p>
        </p:txBody>
      </p:sp>
      <p:pic>
        <p:nvPicPr>
          <p:cNvPr id="2954" name="Google Shape;2954;p235"/>
          <p:cNvPicPr preferRelativeResize="0"/>
          <p:nvPr/>
        </p:nvPicPr>
        <p:blipFill>
          <a:blip r:embed="rId3">
            <a:alphaModFix/>
          </a:blip>
          <a:stretch>
            <a:fillRect/>
          </a:stretch>
        </p:blipFill>
        <p:spPr>
          <a:xfrm>
            <a:off x="1219200" y="1013100"/>
            <a:ext cx="6945173" cy="3049100"/>
          </a:xfrm>
          <a:prstGeom prst="rect">
            <a:avLst/>
          </a:prstGeom>
          <a:noFill/>
          <a:ln>
            <a:noFill/>
          </a:ln>
        </p:spPr>
      </p:pic>
      <p:sp>
        <p:nvSpPr>
          <p:cNvPr id="2955" name="Google Shape;2955;p235"/>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LEARN.OPENSHIFT.COM</a:t>
            </a:r>
            <a:endParaRPr/>
          </a:p>
        </p:txBody>
      </p:sp>
      <p:sp>
        <p:nvSpPr>
          <p:cNvPr id="2956" name="Google Shape;2956;p23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600">
                <a:solidFill>
                  <a:srgbClr val="000000"/>
                </a:solidFill>
                <a:latin typeface="Overpass SemiBold"/>
                <a:ea typeface="Overpass SemiBold"/>
                <a:cs typeface="Overpass SemiBold"/>
                <a:sym typeface="Overpass SemiBold"/>
              </a:rPr>
              <a:t>‹#›</a:t>
            </a:fld>
            <a:endParaRPr sz="600">
              <a:solidFill>
                <a:srgbClr val="000000"/>
              </a:solidFill>
              <a:latin typeface="Overpass SemiBold"/>
              <a:ea typeface="Overpass SemiBold"/>
              <a:cs typeface="Overpass SemiBold"/>
              <a:sym typeface="Overpass SemiBold"/>
            </a:endParaRPr>
          </a:p>
        </p:txBody>
      </p:sp>
      <p:sp>
        <p:nvSpPr>
          <p:cNvPr id="2957" name="Google Shape;2957;p2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958" name="Google Shape;2958;p23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sp>
        <p:nvSpPr>
          <p:cNvPr id="2963" name="Google Shape;2963;p23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64" name="Google Shape;2964;p236"/>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Demo</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237"/>
          <p:cNvSpPr txBox="1"/>
          <p:nvPr/>
        </p:nvSpPr>
        <p:spPr>
          <a:xfrm>
            <a:off x="4245472" y="2064690"/>
            <a:ext cx="3334500" cy="1143300"/>
          </a:xfrm>
          <a:prstGeom prst="rect">
            <a:avLst/>
          </a:prstGeom>
          <a:noFill/>
          <a:ln>
            <a:noFill/>
          </a:ln>
        </p:spPr>
        <p:txBody>
          <a:bodyPr anchorCtr="0" anchor="t" bIns="0" lIns="0" spcFirstLastPara="1" rIns="0" wrap="square" tIns="0">
            <a:noAutofit/>
          </a:bodyPr>
          <a:lstStyle/>
          <a:p>
            <a:pPr indent="0" lvl="0" marL="0" marR="0" rtl="0" algn="l">
              <a:lnSpc>
                <a:spcPct val="180000"/>
              </a:lnSpc>
              <a:spcBef>
                <a:spcPts val="0"/>
              </a:spcBef>
              <a:spcAft>
                <a:spcPts val="0"/>
              </a:spcAft>
              <a:buClr>
                <a:srgbClr val="000000"/>
              </a:buClr>
              <a:buSzPts val="1000"/>
              <a:buFont typeface="Arial"/>
              <a:buNone/>
            </a:pPr>
            <a:r>
              <a:rPr b="0" i="0" lang="en" sz="1000" u="none" cap="none" strike="noStrike">
                <a:solidFill>
                  <a:srgbClr val="000000"/>
                </a:solidFill>
                <a:latin typeface="Overpass Light"/>
                <a:ea typeface="Overpass Light"/>
                <a:cs typeface="Overpass Light"/>
                <a:sym typeface="Overpass Light"/>
              </a:rPr>
              <a:t>Red Hat is the world’s leading provider of enterprise open source software solutions. Award-winning support, training, and consulting services make Red Hat a trusted adviser to the Fortune 500. </a:t>
            </a:r>
            <a:endParaRPr b="0" i="0" sz="1000" u="none" cap="none" strike="noStrike">
              <a:solidFill>
                <a:srgbClr val="000000"/>
              </a:solidFill>
              <a:latin typeface="Arial"/>
              <a:ea typeface="Arial"/>
              <a:cs typeface="Arial"/>
              <a:sym typeface="Arial"/>
            </a:endParaRPr>
          </a:p>
        </p:txBody>
      </p:sp>
      <p:sp>
        <p:nvSpPr>
          <p:cNvPr id="2970" name="Google Shape;2970;p237"/>
          <p:cNvSpPr txBox="1"/>
          <p:nvPr/>
        </p:nvSpPr>
        <p:spPr>
          <a:xfrm>
            <a:off x="411427" y="-891540"/>
            <a:ext cx="8519100" cy="57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971" name="Google Shape;2971;p237"/>
          <p:cNvSpPr txBox="1"/>
          <p:nvPr/>
        </p:nvSpPr>
        <p:spPr>
          <a:xfrm>
            <a:off x="4245202" y="426600"/>
            <a:ext cx="4301100" cy="1446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5200"/>
              <a:buFont typeface="Arial"/>
              <a:buNone/>
            </a:pPr>
            <a:r>
              <a:rPr b="1" i="0" lang="en" sz="5200" u="none" cap="none" strike="noStrike">
                <a:solidFill>
                  <a:srgbClr val="EE0000"/>
                </a:solidFill>
                <a:latin typeface="Overpass"/>
                <a:ea typeface="Overpass"/>
                <a:cs typeface="Overpass"/>
                <a:sym typeface="Overpass"/>
              </a:rPr>
              <a:t>Thank you</a:t>
            </a:r>
            <a:endParaRPr b="0" i="0" sz="5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251" name="Google Shape;1251;p16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52" name="Google Shape;1252;p160"/>
          <p:cNvSpPr txBox="1"/>
          <p:nvPr/>
        </p:nvSpPr>
        <p:spPr>
          <a:xfrm>
            <a:off x="826650" y="533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containers are wrapped in pods which are units of deployment and management</a:t>
            </a:r>
            <a:endParaRPr sz="2800">
              <a:latin typeface="Overpass"/>
              <a:ea typeface="Overpass"/>
              <a:cs typeface="Overpass"/>
              <a:sym typeface="Overpass"/>
            </a:endParaRPr>
          </a:p>
        </p:txBody>
      </p:sp>
      <p:sp>
        <p:nvSpPr>
          <p:cNvPr id="1253" name="Google Shape;1253;p160"/>
          <p:cNvSpPr/>
          <p:nvPr/>
        </p:nvSpPr>
        <p:spPr>
          <a:xfrm>
            <a:off x="2180344" y="24592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254" name="Google Shape;1254;p160"/>
          <p:cNvSpPr/>
          <p:nvPr/>
        </p:nvSpPr>
        <p:spPr>
          <a:xfrm>
            <a:off x="242724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255" name="Google Shape;1255;p160"/>
          <p:cNvSpPr txBox="1"/>
          <p:nvPr/>
        </p:nvSpPr>
        <p:spPr>
          <a:xfrm>
            <a:off x="2468053" y="35465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256" name="Google Shape;1256;p160"/>
          <p:cNvSpPr/>
          <p:nvPr/>
        </p:nvSpPr>
        <p:spPr>
          <a:xfrm>
            <a:off x="4897256" y="2459225"/>
            <a:ext cx="20664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257" name="Google Shape;1257;p160"/>
          <p:cNvSpPr/>
          <p:nvPr/>
        </p:nvSpPr>
        <p:spPr>
          <a:xfrm>
            <a:off x="514414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258" name="Google Shape;1258;p160"/>
          <p:cNvSpPr txBox="1"/>
          <p:nvPr/>
        </p:nvSpPr>
        <p:spPr>
          <a:xfrm>
            <a:off x="5144156" y="3546575"/>
            <a:ext cx="1572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10.15.6.55</a:t>
            </a:r>
            <a:endParaRPr sz="700">
              <a:solidFill>
                <a:srgbClr val="38761D"/>
              </a:solidFill>
              <a:latin typeface="Overpass"/>
              <a:ea typeface="Overpass"/>
              <a:cs typeface="Overpass"/>
              <a:sym typeface="Overpass"/>
            </a:endParaRPr>
          </a:p>
        </p:txBody>
      </p:sp>
      <p:sp>
        <p:nvSpPr>
          <p:cNvPr id="1259" name="Google Shape;1259;p160"/>
          <p:cNvSpPr/>
          <p:nvPr/>
        </p:nvSpPr>
        <p:spPr>
          <a:xfrm>
            <a:off x="597589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